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9144000"/>
  <p:notesSz cx="6858000" cy="9144000"/>
  <p:embeddedFontLst>
    <p:embeddedFont>
      <p:font typeface="Halant"/>
      <p:regular r:id="rId53"/>
      <p:bold r:id="rId54"/>
    </p:embeddedFont>
    <p:embeddedFont>
      <p:font typeface="Galdeano"/>
      <p:regular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Francois One"/>
      <p:regular r:id="rId60"/>
    </p:embeddedFont>
    <p:embeddedFont>
      <p:font typeface="Droid Sans"/>
      <p:regular r:id="rId61"/>
      <p:bold r:id="rId62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DroidSans-bold.fntdata"/><Relationship Id="rId61" Type="http://schemas.openxmlformats.org/officeDocument/2006/relationships/font" Target="fonts/DroidSa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rancoisOn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Halant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Galdeano-regular.fntdata"/><Relationship Id="rId10" Type="http://schemas.openxmlformats.org/officeDocument/2006/relationships/slide" Target="slides/slide5.xml"/><Relationship Id="rId54" Type="http://schemas.openxmlformats.org/officeDocument/2006/relationships/font" Target="fonts/Halant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17999"/>
              </a:lnSpc>
              <a:spcBef>
                <a:spcPts val="0"/>
              </a:spcBef>
              <a:defRPr/>
            </a:lvl1pPr>
            <a:lvl2pPr indent="228600" marL="0" marR="0" rtl="0" algn="l">
              <a:lnSpc>
                <a:spcPct val="117999"/>
              </a:lnSpc>
              <a:spcBef>
                <a:spcPts val="0"/>
              </a:spcBef>
              <a:defRPr/>
            </a:lvl2pPr>
            <a:lvl3pPr indent="457200" marL="0" marR="0" rtl="0" algn="l">
              <a:lnSpc>
                <a:spcPct val="117999"/>
              </a:lnSpc>
              <a:spcBef>
                <a:spcPts val="0"/>
              </a:spcBef>
              <a:defRPr/>
            </a:lvl3pPr>
            <a:lvl4pPr indent="685800" marL="0" marR="0" rtl="0" algn="l">
              <a:lnSpc>
                <a:spcPct val="117999"/>
              </a:lnSpc>
              <a:spcBef>
                <a:spcPts val="0"/>
              </a:spcBef>
              <a:defRPr/>
            </a:lvl4pPr>
            <a:lvl5pPr indent="914400" marL="0" marR="0" rtl="0" algn="l">
              <a:lnSpc>
                <a:spcPct val="117999"/>
              </a:lnSpc>
              <a:spcBef>
                <a:spcPts val="0"/>
              </a:spcBef>
              <a:defRPr/>
            </a:lvl5pPr>
            <a:lvl6pPr indent="1143000" marL="0" marR="0" rtl="0" algn="l">
              <a:lnSpc>
                <a:spcPct val="117999"/>
              </a:lnSpc>
              <a:spcBef>
                <a:spcPts val="0"/>
              </a:spcBef>
              <a:defRPr/>
            </a:lvl6pPr>
            <a:lvl7pPr indent="1371600" marL="0" marR="0" rtl="0" algn="l">
              <a:lnSpc>
                <a:spcPct val="117999"/>
              </a:lnSpc>
              <a:spcBef>
                <a:spcPts val="0"/>
              </a:spcBef>
              <a:defRPr/>
            </a:lvl7pPr>
            <a:lvl8pPr indent="1600200" marL="0" marR="0" rtl="0" algn="l">
              <a:lnSpc>
                <a:spcPct val="117999"/>
              </a:lnSpc>
              <a:spcBef>
                <a:spcPts val="0"/>
              </a:spcBef>
              <a:defRPr/>
            </a:lvl8pPr>
            <a:lvl9pPr indent="1828800" marL="0" marR="0" rtl="0" algn="l">
              <a:lnSpc>
                <a:spcPct val="117999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11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/>
              <a:t>Google Chrome national advert features animated ad featuring the </a:t>
            </a:r>
            <a:r>
              <a:rPr b="1" lang="en-US" sz="1000"/>
              <a:t>developers </a:t>
            </a:r>
            <a:r>
              <a:rPr lang="en-US" sz="1000"/>
              <a:t>of Angry Birds.</a:t>
            </a:r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1154842" y="685488"/>
            <a:ext cx="4548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rIns="89600" tIns="896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Source: Vision Mobile IoT survey</a:t>
            </a:r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54842" y="685488"/>
            <a:ext cx="4548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54842" y="685488"/>
            <a:ext cx="4548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15900" lvl="0" marL="444500" rtl="0">
              <a:spcBef>
                <a:spcPts val="0"/>
              </a:spcBef>
              <a:buClr>
                <a:srgbClr val="281B21"/>
              </a:buClr>
            </a:pPr>
            <a:r>
              <a:t/>
            </a:r>
            <a:endParaRPr sz="1200">
              <a:solidFill>
                <a:srgbClr val="281B2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(combined experience)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1154842" y="685488"/>
            <a:ext cx="4548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rIns="89600" tIns="896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1400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001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1154842" y="685488"/>
            <a:ext cx="4548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rIns="89600" tIns="896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1154842" y="685488"/>
            <a:ext cx="4548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476" name="Shape 476"/>
          <p:cNvSpPr txBox="1"/>
          <p:nvPr>
            <p:ph idx="12" type="sldNum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rIns="89600" tIns="896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1400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54842" y="685488"/>
            <a:ext cx="4548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1154842" y="685488"/>
            <a:ext cx="4548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491" name="Shape 491"/>
          <p:cNvSpPr txBox="1"/>
          <p:nvPr>
            <p:ph idx="12" type="sldNum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rIns="89600" tIns="896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1400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Conten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779462" y="0"/>
            <a:ext cx="7581901" cy="1869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779462" y="1882586"/>
            <a:ext cx="7581901" cy="49754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Galdeano"/>
              <a:buChar char="•"/>
              <a:defRPr/>
            </a:lvl1pPr>
            <a:lvl2pPr rtl="0">
              <a:spcBef>
                <a:spcPts val="0"/>
              </a:spcBef>
              <a:buFont typeface="Galdeano"/>
              <a:buChar char="•"/>
              <a:defRPr/>
            </a:lvl2pPr>
            <a:lvl3pPr rtl="0">
              <a:spcBef>
                <a:spcPts val="0"/>
              </a:spcBef>
              <a:buFont typeface="Galdeano"/>
              <a:buChar char="•"/>
              <a:defRPr/>
            </a:lvl3pPr>
            <a:lvl4pPr rtl="0">
              <a:spcBef>
                <a:spcPts val="0"/>
              </a:spcBef>
              <a:buFont typeface="Galdeano"/>
              <a:buChar char="•"/>
              <a:defRPr/>
            </a:lvl4pPr>
            <a:lvl5pPr rtl="0">
              <a:spcBef>
                <a:spcPts val="0"/>
              </a:spcBef>
              <a:buFont typeface="Galdeano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above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777239" y="2247898"/>
            <a:ext cx="7585709" cy="23868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777239" y="4639235"/>
            <a:ext cx="7585709" cy="2218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Galdeano"/>
              <a:buNone/>
              <a:defRPr/>
            </a:lvl1pPr>
            <a:lvl2pPr indent="457200" marL="0" rtl="0" algn="ctr">
              <a:spcBef>
                <a:spcPts val="0"/>
              </a:spcBef>
              <a:buFont typeface="Galdeano"/>
              <a:buNone/>
              <a:defRPr/>
            </a:lvl2pPr>
            <a:lvl3pPr indent="914400" marL="0" rtl="0" algn="ctr">
              <a:spcBef>
                <a:spcPts val="0"/>
              </a:spcBef>
              <a:buFont typeface="Galdeano"/>
              <a:buNone/>
              <a:defRPr/>
            </a:lvl3pPr>
            <a:lvl4pPr indent="1371600" marL="0" rtl="0" algn="ctr">
              <a:spcBef>
                <a:spcPts val="0"/>
              </a:spcBef>
              <a:buFont typeface="Galdeano"/>
              <a:buNone/>
              <a:defRPr/>
            </a:lvl4pPr>
            <a:lvl5pPr indent="1828800" marL="0" rtl="0" algn="ctr">
              <a:spcBef>
                <a:spcPts val="0"/>
              </a:spcBef>
              <a:buFont typeface="Galdean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Vertical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779462" y="0"/>
            <a:ext cx="7581901" cy="1869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779462" y="1882586"/>
            <a:ext cx="7581901" cy="49754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Galdeano"/>
              <a:buChar char="•"/>
              <a:defRPr/>
            </a:lvl1pPr>
            <a:lvl2pPr rtl="0">
              <a:spcBef>
                <a:spcPts val="0"/>
              </a:spcBef>
              <a:buFont typeface="Galdeano"/>
              <a:buChar char="•"/>
              <a:defRPr/>
            </a:lvl2pPr>
            <a:lvl3pPr rtl="0">
              <a:spcBef>
                <a:spcPts val="0"/>
              </a:spcBef>
              <a:buFont typeface="Galdeano"/>
              <a:buChar char="•"/>
              <a:defRPr/>
            </a:lvl3pPr>
            <a:lvl4pPr rtl="0">
              <a:spcBef>
                <a:spcPts val="0"/>
              </a:spcBef>
              <a:buFont typeface="Galdeano"/>
              <a:buChar char="•"/>
              <a:defRPr/>
            </a:lvl4pPr>
            <a:lvl5pPr rtl="0">
              <a:spcBef>
                <a:spcPts val="0"/>
              </a:spcBef>
              <a:buFont typeface="Galdeano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Vertical Title and 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7019364" y="0"/>
            <a:ext cx="1940860" cy="64411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820737" y="414014"/>
            <a:ext cx="6144839" cy="6443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Galdeano"/>
              <a:buChar char="•"/>
              <a:defRPr/>
            </a:lvl1pPr>
            <a:lvl2pPr rtl="0">
              <a:spcBef>
                <a:spcPts val="0"/>
              </a:spcBef>
              <a:buFont typeface="Galdeano"/>
              <a:buChar char="•"/>
              <a:defRPr/>
            </a:lvl2pPr>
            <a:lvl3pPr rtl="0">
              <a:spcBef>
                <a:spcPts val="0"/>
              </a:spcBef>
              <a:buFont typeface="Galdeano"/>
              <a:buChar char="•"/>
              <a:defRPr/>
            </a:lvl3pPr>
            <a:lvl4pPr rtl="0">
              <a:spcBef>
                <a:spcPts val="0"/>
              </a:spcBef>
              <a:buFont typeface="Galdeano"/>
              <a:buChar char="•"/>
              <a:defRPr/>
            </a:lvl4pPr>
            <a:lvl5pPr rtl="0">
              <a:spcBef>
                <a:spcPts val="0"/>
              </a:spcBef>
              <a:buFont typeface="Galdeano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228600" y="5943600"/>
            <a:ext cx="8686800" cy="0"/>
          </a:xfrm>
          <a:prstGeom prst="straightConnector1">
            <a:avLst/>
          </a:prstGeom>
          <a:noFill/>
          <a:ln cap="flat" cmpd="sng" w="12700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Shape 56"/>
          <p:cNvCxnSpPr/>
          <p:nvPr/>
        </p:nvCxnSpPr>
        <p:spPr>
          <a:xfrm rot="10800000">
            <a:off x="228599" y="1292223"/>
            <a:ext cx="8686800" cy="1"/>
          </a:xfrm>
          <a:prstGeom prst="straightConnector1">
            <a:avLst/>
          </a:prstGeom>
          <a:noFill/>
          <a:ln cap="flat" cmpd="sng" w="12700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Shape 57"/>
          <p:cNvSpPr txBox="1"/>
          <p:nvPr>
            <p:ph idx="1" type="body"/>
          </p:nvPr>
        </p:nvSpPr>
        <p:spPr>
          <a:xfrm>
            <a:off x="266700" y="1314450"/>
            <a:ext cx="8610599" cy="476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88685" marL="391885" rtl="0">
              <a:spcBef>
                <a:spcPts val="600"/>
              </a:spcBef>
              <a:buClr>
                <a:srgbClr val="000000"/>
              </a:buClr>
              <a:buFont typeface="Arial"/>
              <a:buChar char="•"/>
              <a:defRPr/>
            </a:lvl1pPr>
            <a:lvl2pPr indent="-177800" marL="838200" rtl="0">
              <a:spcBef>
                <a:spcPts val="600"/>
              </a:spcBef>
              <a:buClr>
                <a:srgbClr val="000000"/>
              </a:buClr>
              <a:buFont typeface="Arial"/>
              <a:buChar char="–"/>
              <a:defRPr/>
            </a:lvl2pPr>
            <a:lvl3pPr indent="-162560" marL="1280160" rtl="0">
              <a:spcBef>
                <a:spcPts val="600"/>
              </a:spcBef>
              <a:buClr>
                <a:srgbClr val="000000"/>
              </a:buClr>
              <a:buFont typeface="Arial"/>
              <a:buChar char="•"/>
              <a:defRPr/>
            </a:lvl3pPr>
            <a:lvl4pPr indent="-203200" marL="1778000" rtl="0">
              <a:spcBef>
                <a:spcPts val="600"/>
              </a:spcBef>
              <a:buClr>
                <a:srgbClr val="000000"/>
              </a:buClr>
              <a:buFont typeface="Arial"/>
              <a:buChar char="–"/>
              <a:defRPr/>
            </a:lvl4pPr>
            <a:lvl5pPr indent="-203200" marL="2235200" rtl="0">
              <a:spcBef>
                <a:spcPts val="600"/>
              </a:spcBef>
              <a:buClr>
                <a:srgbClr val="000000"/>
              </a:buClr>
              <a:buFont typeface="Arial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304800" y="571500"/>
            <a:ext cx="7315200" cy="799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latin typeface="Galdeano"/>
                <a:ea typeface="Galdeano"/>
                <a:cs typeface="Galdeano"/>
                <a:sym typeface="Galdeano"/>
              </a:endParaRPr>
            </a:p>
          </p:txBody>
        </p:sp>
        <p:pic>
          <p:nvPicPr>
            <p:cNvPr id="62" name="Shape 6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Shape 63"/>
          <p:cNvSpPr txBox="1"/>
          <p:nvPr>
            <p:ph type="title"/>
          </p:nvPr>
        </p:nvSpPr>
        <p:spPr>
          <a:xfrm>
            <a:off x="779462" y="0"/>
            <a:ext cx="7581901" cy="1869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779462" y="1882586"/>
            <a:ext cx="7581901" cy="49754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Galdeano"/>
              <a:buChar char="•"/>
              <a:defRPr/>
            </a:lvl1pPr>
            <a:lvl2pPr rtl="0">
              <a:spcBef>
                <a:spcPts val="0"/>
              </a:spcBef>
              <a:buFont typeface="Galdeano"/>
              <a:buChar char="•"/>
              <a:defRPr/>
            </a:lvl2pPr>
            <a:lvl3pPr rtl="0">
              <a:spcBef>
                <a:spcPts val="0"/>
              </a:spcBef>
              <a:buFont typeface="Galdeano"/>
              <a:buChar char="•"/>
              <a:defRPr/>
            </a:lvl3pPr>
            <a:lvl4pPr rtl="0">
              <a:spcBef>
                <a:spcPts val="0"/>
              </a:spcBef>
              <a:buFont typeface="Galdeano"/>
              <a:buChar char="•"/>
              <a:defRPr/>
            </a:lvl4pPr>
            <a:lvl5pPr rtl="0">
              <a:spcBef>
                <a:spcPts val="0"/>
              </a:spcBef>
              <a:buFont typeface="Galdeano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 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651811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54106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4191000" y="6356350"/>
            <a:ext cx="762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820737" y="2440640"/>
            <a:ext cx="7542212" cy="27275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820737" y="5230905"/>
            <a:ext cx="7542212" cy="16270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Galdeano"/>
              <a:buNone/>
              <a:defRPr/>
            </a:lvl1pPr>
            <a:lvl2pPr indent="457200" marL="0" rtl="0" algn="ctr">
              <a:spcBef>
                <a:spcPts val="0"/>
              </a:spcBef>
              <a:buFont typeface="Galdeano"/>
              <a:buNone/>
              <a:defRPr/>
            </a:lvl2pPr>
            <a:lvl3pPr indent="914400" marL="0" rtl="0" algn="ctr">
              <a:spcBef>
                <a:spcPts val="0"/>
              </a:spcBef>
              <a:buFont typeface="Galdeano"/>
              <a:buNone/>
              <a:defRPr/>
            </a:lvl3pPr>
            <a:lvl4pPr indent="1371600" marL="0" rtl="0" algn="ctr">
              <a:spcBef>
                <a:spcPts val="0"/>
              </a:spcBef>
              <a:buFont typeface="Galdeano"/>
              <a:buNone/>
              <a:defRPr/>
            </a:lvl4pPr>
            <a:lvl5pPr indent="1828800" marL="0" rtl="0" algn="ctr">
              <a:spcBef>
                <a:spcPts val="0"/>
              </a:spcBef>
              <a:buFont typeface="Galdean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20737" y="0"/>
            <a:ext cx="7542213" cy="31779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20737" y="3224213"/>
            <a:ext cx="7542213" cy="32146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300"/>
              </a:spcBef>
              <a:buFont typeface="Galdeano"/>
              <a:buNone/>
              <a:defRPr/>
            </a:lvl1pPr>
            <a:lvl2pPr indent="457200" marL="0" rtl="0" algn="ctr">
              <a:spcBef>
                <a:spcPts val="300"/>
              </a:spcBef>
              <a:buFont typeface="Galdeano"/>
              <a:buNone/>
              <a:defRPr/>
            </a:lvl2pPr>
            <a:lvl3pPr indent="914400" marL="0" rtl="0" algn="ctr">
              <a:spcBef>
                <a:spcPts val="300"/>
              </a:spcBef>
              <a:buFont typeface="Galdeano"/>
              <a:buNone/>
              <a:defRPr/>
            </a:lvl3pPr>
            <a:lvl4pPr indent="1371600" marL="0" rtl="0" algn="ctr">
              <a:spcBef>
                <a:spcPts val="300"/>
              </a:spcBef>
              <a:buFont typeface="Galdeano"/>
              <a:buNone/>
              <a:defRPr/>
            </a:lvl4pPr>
            <a:lvl5pPr indent="1828800" marL="0" rtl="0" algn="ctr">
              <a:spcBef>
                <a:spcPts val="300"/>
              </a:spcBef>
              <a:buFont typeface="Galdean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779462" y="0"/>
            <a:ext cx="7581901" cy="1869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779462" y="1892300"/>
            <a:ext cx="3657601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Galdeano"/>
              <a:buChar char="•"/>
              <a:defRPr/>
            </a:lvl1pPr>
            <a:lvl2pPr indent="-330552" marL="851252" rtl="0">
              <a:spcBef>
                <a:spcPts val="0"/>
              </a:spcBef>
              <a:buFont typeface="Galdeano"/>
              <a:buChar char="•"/>
              <a:defRPr/>
            </a:lvl2pPr>
            <a:lvl3pPr indent="-253294" marL="1180394" rtl="0">
              <a:spcBef>
                <a:spcPts val="0"/>
              </a:spcBef>
              <a:buFont typeface="Galdeano"/>
              <a:buChar char="•"/>
              <a:defRPr/>
            </a:lvl3pPr>
            <a:lvl4pPr indent="-261055" marL="1531055" rtl="0">
              <a:spcBef>
                <a:spcPts val="0"/>
              </a:spcBef>
              <a:buFont typeface="Galdeano"/>
              <a:buChar char="•"/>
              <a:defRPr/>
            </a:lvl4pPr>
            <a:lvl5pPr indent="-253294" marL="1866194" rtl="0">
              <a:spcBef>
                <a:spcPts val="0"/>
              </a:spcBef>
              <a:buFont typeface="Galdeano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779462" y="1761564"/>
            <a:ext cx="3657601" cy="51547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spcBef>
                <a:spcPts val="0"/>
              </a:spcBef>
              <a:buFont typeface="Galdeano"/>
              <a:buNone/>
              <a:defRPr/>
            </a:lvl1pPr>
            <a:lvl2pPr indent="457200" marL="0" rtl="0" algn="ctr">
              <a:spcBef>
                <a:spcPts val="0"/>
              </a:spcBef>
              <a:buFont typeface="Galdeano"/>
              <a:buNone/>
              <a:defRPr/>
            </a:lvl2pPr>
            <a:lvl3pPr indent="914400" marL="0" rtl="0" algn="ctr">
              <a:spcBef>
                <a:spcPts val="0"/>
              </a:spcBef>
              <a:buFont typeface="Galdeano"/>
              <a:buNone/>
              <a:defRPr/>
            </a:lvl3pPr>
            <a:lvl4pPr indent="1371600" marL="0" rtl="0" algn="ctr">
              <a:spcBef>
                <a:spcPts val="0"/>
              </a:spcBef>
              <a:buFont typeface="Galdeano"/>
              <a:buNone/>
              <a:defRPr/>
            </a:lvl4pPr>
            <a:lvl5pPr indent="1828800" marL="0" rtl="0" algn="ctr">
              <a:spcBef>
                <a:spcPts val="0"/>
              </a:spcBef>
              <a:buFont typeface="Galdean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 with Ca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779927" y="0"/>
            <a:ext cx="356616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802392" y="457200"/>
            <a:ext cx="3566161" cy="640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Galdeano"/>
              <a:buChar char="•"/>
              <a:defRPr/>
            </a:lvl1pPr>
            <a:lvl2pPr rtl="0">
              <a:spcBef>
                <a:spcPts val="0"/>
              </a:spcBef>
              <a:buFont typeface="Galdeano"/>
              <a:buChar char="•"/>
              <a:defRPr/>
            </a:lvl2pPr>
            <a:lvl3pPr rtl="0">
              <a:spcBef>
                <a:spcPts val="0"/>
              </a:spcBef>
              <a:buFont typeface="Galdeano"/>
              <a:buChar char="•"/>
              <a:defRPr/>
            </a:lvl3pPr>
            <a:lvl4pPr rtl="0">
              <a:spcBef>
                <a:spcPts val="0"/>
              </a:spcBef>
              <a:buFont typeface="Galdeano"/>
              <a:buChar char="•"/>
              <a:defRPr/>
            </a:lvl4pPr>
            <a:lvl5pPr rtl="0">
              <a:spcBef>
                <a:spcPts val="0"/>
              </a:spcBef>
              <a:buFont typeface="Galdeano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777239" y="0"/>
            <a:ext cx="356615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777239" y="1828800"/>
            <a:ext cx="3566159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Galdeano"/>
              <a:buNone/>
              <a:defRPr/>
            </a:lvl1pPr>
            <a:lvl2pPr indent="457200" marL="0" rtl="0" algn="ctr">
              <a:spcBef>
                <a:spcPts val="0"/>
              </a:spcBef>
              <a:buFont typeface="Galdeano"/>
              <a:buNone/>
              <a:defRPr/>
            </a:lvl2pPr>
            <a:lvl3pPr indent="914400" marL="0" rtl="0" algn="ctr">
              <a:spcBef>
                <a:spcPts val="0"/>
              </a:spcBef>
              <a:buFont typeface="Galdeano"/>
              <a:buNone/>
              <a:defRPr/>
            </a:lvl3pPr>
            <a:lvl4pPr indent="1371600" marL="0" rtl="0" algn="ctr">
              <a:spcBef>
                <a:spcPts val="0"/>
              </a:spcBef>
              <a:buFont typeface="Galdeano"/>
              <a:buNone/>
              <a:defRPr/>
            </a:lvl4pPr>
            <a:lvl5pPr indent="1828800" marL="0" rtl="0" algn="ctr">
              <a:spcBef>
                <a:spcPts val="0"/>
              </a:spcBef>
              <a:buFont typeface="Galdean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7019364" y="0"/>
            <a:ext cx="1940860" cy="64411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0" marR="0" rtl="0" algn="ctr">
              <a:spcBef>
                <a:spcPts val="0"/>
              </a:spcBef>
              <a:defRPr/>
            </a:lvl2pPr>
            <a:lvl3pPr indent="0" marL="0" marR="0" rtl="0" algn="ctr">
              <a:spcBef>
                <a:spcPts val="0"/>
              </a:spcBef>
              <a:defRPr/>
            </a:lvl3pPr>
            <a:lvl4pPr indent="0" marL="0" marR="0" rtl="0" algn="ctr">
              <a:spcBef>
                <a:spcPts val="0"/>
              </a:spcBef>
              <a:defRPr/>
            </a:lvl4pPr>
            <a:lvl5pPr indent="0" marL="0" marR="0" rtl="0" algn="ctr">
              <a:spcBef>
                <a:spcPts val="0"/>
              </a:spcBef>
              <a:defRPr/>
            </a:lvl5pPr>
            <a:lvl6pPr indent="0" marL="0" marR="0" rtl="0" algn="ctr">
              <a:spcBef>
                <a:spcPts val="0"/>
              </a:spcBef>
              <a:defRPr/>
            </a:lvl6pPr>
            <a:lvl7pPr indent="0" marL="0" marR="0" rtl="0" algn="ctr">
              <a:spcBef>
                <a:spcPts val="0"/>
              </a:spcBef>
              <a:defRPr/>
            </a:lvl7pPr>
            <a:lvl8pPr indent="0" marL="0" marR="0" rtl="0" algn="ctr">
              <a:spcBef>
                <a:spcPts val="0"/>
              </a:spcBef>
              <a:defRPr/>
            </a:lvl8pPr>
            <a:lvl9pPr indent="0" marL="0" marR="0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820737" y="414014"/>
            <a:ext cx="6144839" cy="6443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0825" marL="403225" marR="0" rtl="0" algn="l">
              <a:spcBef>
                <a:spcPts val="2000"/>
              </a:spcBef>
              <a:buClr>
                <a:srgbClr val="FFFFFF"/>
              </a:buClr>
              <a:buFont typeface="Droid Sans"/>
              <a:buChar char="•"/>
              <a:defRPr>
                <a:latin typeface="Droid Sans"/>
                <a:ea typeface="Droid Sans"/>
                <a:cs typeface="Droid Sans"/>
                <a:sym typeface="Droid Sans"/>
              </a:defRPr>
            </a:lvl1pPr>
            <a:lvl2pPr indent="-297006" marL="843106" marR="0" rtl="0" algn="l">
              <a:spcBef>
                <a:spcPts val="2000"/>
              </a:spcBef>
              <a:buClr>
                <a:srgbClr val="FFFFFF"/>
              </a:buClr>
              <a:buFont typeface="Droid Sans"/>
              <a:buChar char="•"/>
              <a:defRPr>
                <a:latin typeface="Droid Sans"/>
                <a:ea typeface="Droid Sans"/>
                <a:cs typeface="Droid Sans"/>
                <a:sym typeface="Droid Sans"/>
              </a:defRPr>
            </a:lvl2pPr>
            <a:lvl3pPr indent="-257810" marL="1210310" marR="0" rtl="0" algn="l">
              <a:spcBef>
                <a:spcPts val="2000"/>
              </a:spcBef>
              <a:buClr>
                <a:srgbClr val="FFFFFF"/>
              </a:buClr>
              <a:buFont typeface="Droid Sans"/>
              <a:buChar char="•"/>
              <a:defRPr>
                <a:latin typeface="Droid Sans"/>
                <a:ea typeface="Droid Sans"/>
                <a:cs typeface="Droid Sans"/>
                <a:sym typeface="Droid Sans"/>
              </a:defRPr>
            </a:lvl3pPr>
            <a:lvl4pPr indent="-313265" marL="1608666" marR="0" rtl="0" algn="l">
              <a:spcBef>
                <a:spcPts val="2000"/>
              </a:spcBef>
              <a:buClr>
                <a:srgbClr val="FFFFFF"/>
              </a:buClr>
              <a:buFont typeface="Droid Sans"/>
              <a:buChar char="•"/>
              <a:defRPr>
                <a:latin typeface="Droid Sans"/>
                <a:ea typeface="Droid Sans"/>
                <a:cs typeface="Droid Sans"/>
                <a:sym typeface="Droid Sans"/>
              </a:defRPr>
            </a:lvl4pPr>
            <a:lvl5pPr indent="-302683" marL="1940983" marR="0" rtl="0" algn="l">
              <a:spcBef>
                <a:spcPts val="2000"/>
              </a:spcBef>
              <a:buClr>
                <a:srgbClr val="FFFFFF"/>
              </a:buClr>
              <a:buFont typeface="Droid Sans"/>
              <a:buChar char="•"/>
              <a:defRPr>
                <a:latin typeface="Droid Sans"/>
                <a:ea typeface="Droid Sans"/>
                <a:cs typeface="Droid Sans"/>
                <a:sym typeface="Droid Sans"/>
              </a:defRPr>
            </a:lvl5pPr>
            <a:lvl6pPr indent="-306916" marL="2288117" marR="0" rtl="0" algn="l">
              <a:spcBef>
                <a:spcPts val="2000"/>
              </a:spcBef>
              <a:buClr>
                <a:srgbClr val="FFFFFF"/>
              </a:buClr>
              <a:buFont typeface="Droid Sans"/>
              <a:buChar char="•"/>
              <a:defRPr>
                <a:latin typeface="Droid Sans"/>
                <a:ea typeface="Droid Sans"/>
                <a:cs typeface="Droid Sans"/>
                <a:sym typeface="Droid Sans"/>
              </a:defRPr>
            </a:lvl6pPr>
            <a:lvl7pPr indent="-306916" marL="2631017" marR="0" rtl="0" algn="l">
              <a:spcBef>
                <a:spcPts val="2000"/>
              </a:spcBef>
              <a:buClr>
                <a:srgbClr val="FFFFFF"/>
              </a:buClr>
              <a:buFont typeface="Droid Sans"/>
              <a:buChar char="•"/>
              <a:defRPr>
                <a:latin typeface="Droid Sans"/>
                <a:ea typeface="Droid Sans"/>
                <a:cs typeface="Droid Sans"/>
                <a:sym typeface="Droid Sans"/>
              </a:defRPr>
            </a:lvl7pPr>
            <a:lvl8pPr indent="-308504" marL="2975504" marR="0" rtl="0" algn="l">
              <a:spcBef>
                <a:spcPts val="2000"/>
              </a:spcBef>
              <a:buClr>
                <a:srgbClr val="FFFFFF"/>
              </a:buClr>
              <a:buFont typeface="Droid Sans"/>
              <a:buChar char="•"/>
              <a:defRPr>
                <a:latin typeface="Droid Sans"/>
                <a:ea typeface="Droid Sans"/>
                <a:cs typeface="Droid Sans"/>
                <a:sym typeface="Droid Sans"/>
              </a:defRPr>
            </a:lvl8pPr>
            <a:lvl9pPr indent="-310091" marL="3319992" marR="0" rtl="0" algn="l">
              <a:spcBef>
                <a:spcPts val="2000"/>
              </a:spcBef>
              <a:buClr>
                <a:srgbClr val="FFFFFF"/>
              </a:buClr>
              <a:buFont typeface="Droid Sans"/>
              <a:buChar char="•"/>
              <a:defRPr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8" name="Shape 8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78350" y="6083867"/>
            <a:ext cx="1381875" cy="5769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apprenda.com/blog/nets-open-source-future-means-developers-paa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4" Type="http://schemas.openxmlformats.org/officeDocument/2006/relationships/hyperlink" Target="http://youtube.com/v/lSo0CsUlyxY" TargetMode="External"/><Relationship Id="rId5" Type="http://schemas.openxmlformats.org/officeDocument/2006/relationships/image" Target="../media/image4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Relationship Id="rId4" Type="http://schemas.openxmlformats.org/officeDocument/2006/relationships/hyperlink" Target="http://linkedin.com/in/bmccj" TargetMode="External"/><Relationship Id="rId5" Type="http://schemas.openxmlformats.org/officeDocument/2006/relationships/hyperlink" Target="http://linkedin.com/in/jhadfield" TargetMode="External"/><Relationship Id="rId6" Type="http://schemas.openxmlformats.org/officeDocument/2006/relationships/image" Target="../media/image9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jp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0.png"/><Relationship Id="rId22" Type="http://schemas.openxmlformats.org/officeDocument/2006/relationships/image" Target="../media/image73.png"/><Relationship Id="rId21" Type="http://schemas.openxmlformats.org/officeDocument/2006/relationships/image" Target="../media/image72.jpg"/><Relationship Id="rId24" Type="http://schemas.openxmlformats.org/officeDocument/2006/relationships/image" Target="../media/image49.png"/><Relationship Id="rId23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71.png"/><Relationship Id="rId11" Type="http://schemas.openxmlformats.org/officeDocument/2006/relationships/image" Target="../media/image64.png"/><Relationship Id="rId10" Type="http://schemas.openxmlformats.org/officeDocument/2006/relationships/image" Target="../media/image62.png"/><Relationship Id="rId13" Type="http://schemas.openxmlformats.org/officeDocument/2006/relationships/image" Target="../media/image60.png"/><Relationship Id="rId12" Type="http://schemas.openxmlformats.org/officeDocument/2006/relationships/image" Target="../media/image61.png"/><Relationship Id="rId15" Type="http://schemas.openxmlformats.org/officeDocument/2006/relationships/image" Target="../media/image65.gif"/><Relationship Id="rId14" Type="http://schemas.openxmlformats.org/officeDocument/2006/relationships/image" Target="../media/image67.png"/><Relationship Id="rId17" Type="http://schemas.openxmlformats.org/officeDocument/2006/relationships/image" Target="../media/image68.gif"/><Relationship Id="rId16" Type="http://schemas.openxmlformats.org/officeDocument/2006/relationships/image" Target="../media/image66.png"/><Relationship Id="rId19" Type="http://schemas.openxmlformats.org/officeDocument/2006/relationships/image" Target="../media/image75.png"/><Relationship Id="rId18" Type="http://schemas.openxmlformats.org/officeDocument/2006/relationships/image" Target="../media/image6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4.jp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5.png"/><Relationship Id="rId4" Type="http://schemas.openxmlformats.org/officeDocument/2006/relationships/image" Target="../media/image82.png"/><Relationship Id="rId5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81.png"/><Relationship Id="rId5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2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0.png"/><Relationship Id="rId4" Type="http://schemas.openxmlformats.org/officeDocument/2006/relationships/image" Target="../media/image79.png"/><Relationship Id="rId5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3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0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4.png"/><Relationship Id="rId4" Type="http://schemas.openxmlformats.org/officeDocument/2006/relationships/image" Target="../media/image104.png"/><Relationship Id="rId5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8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9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95.png"/><Relationship Id="rId7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2.png"/><Relationship Id="rId4" Type="http://schemas.openxmlformats.org/officeDocument/2006/relationships/image" Target="../media/image105.png"/><Relationship Id="rId5" Type="http://schemas.openxmlformats.org/officeDocument/2006/relationships/image" Target="../media/image98.png"/><Relationship Id="rId6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3.png"/><Relationship Id="rId4" Type="http://schemas.openxmlformats.org/officeDocument/2006/relationships/hyperlink" Target="http://youtu.be/UxA1LgNT_x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4.jpg"/><Relationship Id="rId4" Type="http://schemas.openxmlformats.org/officeDocument/2006/relationships/image" Target="../media/image106.jpg"/><Relationship Id="rId5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7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1.png"/><Relationship Id="rId4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1.jpg"/><Relationship Id="rId4" Type="http://schemas.openxmlformats.org/officeDocument/2006/relationships/hyperlink" Target="http://linkedin.com/in/bmccj" TargetMode="External"/><Relationship Id="rId5" Type="http://schemas.openxmlformats.org/officeDocument/2006/relationships/hyperlink" Target="http://linkedin.com/in/jhadfield" TargetMode="External"/><Relationship Id="rId6" Type="http://schemas.openxmlformats.org/officeDocument/2006/relationships/image" Target="../media/image9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1.jp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22" Type="http://schemas.openxmlformats.org/officeDocument/2006/relationships/image" Target="../media/image21.gif"/><Relationship Id="rId21" Type="http://schemas.openxmlformats.org/officeDocument/2006/relationships/image" Target="../media/image22.png"/><Relationship Id="rId24" Type="http://schemas.openxmlformats.org/officeDocument/2006/relationships/image" Target="../media/image26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Relationship Id="rId9" Type="http://schemas.openxmlformats.org/officeDocument/2006/relationships/image" Target="../media/image10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5" Type="http://schemas.openxmlformats.org/officeDocument/2006/relationships/image" Target="../media/image05.png"/><Relationship Id="rId6" Type="http://schemas.openxmlformats.org/officeDocument/2006/relationships/image" Target="../media/image09.png"/><Relationship Id="rId29" Type="http://schemas.openxmlformats.org/officeDocument/2006/relationships/image" Target="../media/image30.png"/><Relationship Id="rId7" Type="http://schemas.openxmlformats.org/officeDocument/2006/relationships/image" Target="../media/image03.png"/><Relationship Id="rId8" Type="http://schemas.openxmlformats.org/officeDocument/2006/relationships/image" Target="../media/image07.png"/><Relationship Id="rId31" Type="http://schemas.openxmlformats.org/officeDocument/2006/relationships/image" Target="../media/image32.png"/><Relationship Id="rId30" Type="http://schemas.openxmlformats.org/officeDocument/2006/relationships/image" Target="../media/image29.png"/><Relationship Id="rId11" Type="http://schemas.openxmlformats.org/officeDocument/2006/relationships/image" Target="../media/image06.png"/><Relationship Id="rId33" Type="http://schemas.openxmlformats.org/officeDocument/2006/relationships/image" Target="../media/image34.png"/><Relationship Id="rId10" Type="http://schemas.openxmlformats.org/officeDocument/2006/relationships/image" Target="../media/image11.png"/><Relationship Id="rId32" Type="http://schemas.openxmlformats.org/officeDocument/2006/relationships/image" Target="../media/image42.png"/><Relationship Id="rId13" Type="http://schemas.openxmlformats.org/officeDocument/2006/relationships/image" Target="../media/image12.png"/><Relationship Id="rId35" Type="http://schemas.openxmlformats.org/officeDocument/2006/relationships/image" Target="../media/image31.png"/><Relationship Id="rId12" Type="http://schemas.openxmlformats.org/officeDocument/2006/relationships/image" Target="../media/image17.png"/><Relationship Id="rId34" Type="http://schemas.openxmlformats.org/officeDocument/2006/relationships/image" Target="../media/image33.png"/><Relationship Id="rId15" Type="http://schemas.openxmlformats.org/officeDocument/2006/relationships/image" Target="../media/image13.png"/><Relationship Id="rId14" Type="http://schemas.openxmlformats.org/officeDocument/2006/relationships/image" Target="../media/image15.png"/><Relationship Id="rId36" Type="http://schemas.openxmlformats.org/officeDocument/2006/relationships/image" Target="../media/image35.png"/><Relationship Id="rId17" Type="http://schemas.openxmlformats.org/officeDocument/2006/relationships/image" Target="../media/image14.png"/><Relationship Id="rId16" Type="http://schemas.openxmlformats.org/officeDocument/2006/relationships/image" Target="../media/image19.png"/><Relationship Id="rId19" Type="http://schemas.openxmlformats.org/officeDocument/2006/relationships/image" Target="../media/image18.png"/><Relationship Id="rId1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jpg"/><Relationship Id="rId4" Type="http://schemas.openxmlformats.org/officeDocument/2006/relationships/hyperlink" Target="http://linkedin.com/in/bmmcj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779462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b="1" lang="en-US" sz="56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</a:b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850" y="2431800"/>
            <a:ext cx="5715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idx="1" type="body"/>
          </p:nvPr>
        </p:nvSpPr>
        <p:spPr>
          <a:xfrm>
            <a:off x="779462" y="1882586"/>
            <a:ext cx="7581899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828"/>
            <a:ext cx="9144000" cy="4784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781062" y="362436"/>
            <a:ext cx="7581899" cy="4975499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“The world is rapidly being reshaped by software.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It’s changing everything: how we work, 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how we monitor our health, how we 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spend time with our families, and more.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Over time, quality of life around the world 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will continue to increase as a result of </a:t>
            </a:r>
            <a:br>
              <a:rPr lang="en-US" sz="2400">
                <a:solidFill>
                  <a:srgbClr val="FFFFFF"/>
                </a:solidFill>
              </a:rPr>
            </a:br>
            <a:r>
              <a:rPr b="1" lang="en-US" sz="2400">
                <a:solidFill>
                  <a:srgbClr val="FFFFFF"/>
                </a:solidFill>
              </a:rPr>
              <a:t>today’s unsung heroes: software developers.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With more developers writing apps, 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we’ll see even more innovation 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and a world we can’t even dream of today.”</a:t>
            </a:r>
          </a:p>
          <a:p>
            <a:pPr indent="-250825" lvl="0" marL="860425" rtl="0" algn="r">
              <a:spcBef>
                <a:spcPts val="0"/>
              </a:spcBef>
              <a:buNone/>
            </a:pPr>
            <a:r>
              <a:rPr lang="en-US" sz="1100" u="sng">
                <a:solidFill>
                  <a:schemeClr val="lt1"/>
                </a:solidFill>
                <a:hlinkClick r:id="rId3"/>
              </a:rPr>
              <a:t>- Apprenda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369612" y="5100448"/>
            <a:ext cx="8404799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32000" rIns="32000" tIns="32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56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Developers = Growth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26610" l="0" r="0" t="0"/>
          <a:stretch/>
        </p:blipFill>
        <p:spPr>
          <a:xfrm>
            <a:off x="0" y="0"/>
            <a:ext cx="9144000" cy="47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26879" l="0" r="0" t="0"/>
          <a:stretch/>
        </p:blipFill>
        <p:spPr>
          <a:xfrm>
            <a:off x="0" y="0"/>
            <a:ext cx="9144000" cy="50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226249" y="5063575"/>
            <a:ext cx="9083699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32000" rIns="32000" tIns="32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More trials, more downloads, more sales</a:t>
            </a:r>
            <a:br>
              <a:rPr b="1" lang="en-US" sz="4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</a:b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484312" y="5211048"/>
            <a:ext cx="70578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32000" rIns="32000" tIns="32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More content, </a:t>
            </a:r>
            <a:br>
              <a:rPr b="1" lang="en-US" sz="4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b="1" lang="en-US" sz="4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bigger audience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779462" y="1882586"/>
            <a:ext cx="7581899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Thus, more and more companies are starting developer programs to reach this important market.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779462" y="1882586"/>
            <a:ext cx="7581899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But most people need help understanding and reaching developers — </a:t>
            </a:r>
            <a:br>
              <a:rPr b="1" lang="en-US" sz="3600">
                <a:solidFill>
                  <a:srgbClr val="F3F3F3"/>
                </a:solidFill>
              </a:rPr>
            </a:br>
            <a:r>
              <a:rPr b="1" lang="en-US" sz="3600">
                <a:solidFill>
                  <a:srgbClr val="F3F3F3"/>
                </a:solidFill>
              </a:rPr>
              <a:t>and building, running and measuring their developer programs.</a:t>
            </a:r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779462" y="0"/>
            <a:ext cx="7581899" cy="186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781062" y="1268111"/>
            <a:ext cx="7581899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50825" marL="860425" rtl="0"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Understand</a:t>
            </a:r>
          </a:p>
          <a:p>
            <a:pPr indent="-250825" marL="860425" rtl="0"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Build</a:t>
            </a:r>
          </a:p>
          <a:p>
            <a:pPr indent="-250825" marL="860425" rtl="0"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Run</a:t>
            </a:r>
          </a:p>
          <a:p>
            <a:pPr indent="-250825" marL="860425" rtl="0"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Promote</a:t>
            </a:r>
          </a:p>
          <a:p>
            <a:pPr indent="-250825" marL="860425"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Measure</a:t>
            </a:r>
          </a:p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397975" y="288973"/>
            <a:ext cx="7581899" cy="1247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200">
                <a:solidFill>
                  <a:srgbClr val="F3F3F3"/>
                </a:solidFill>
              </a:rPr>
              <a:t>HADFIELD JONES</a:t>
            </a:r>
            <a:r>
              <a:rPr b="1" lang="en-US" sz="3600">
                <a:solidFill>
                  <a:srgbClr val="F3F3F3"/>
                </a:solidFill>
              </a:rPr>
              <a:t> helps you: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779462" y="1882586"/>
            <a:ext cx="7581899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-US" sz="3200">
                <a:solidFill>
                  <a:srgbClr val="F3F3F3"/>
                </a:solidFill>
              </a:rPr>
              <a:t>HADFIELD JONES</a:t>
            </a:r>
            <a:r>
              <a:rPr b="1" lang="en-US" sz="3600">
                <a:solidFill>
                  <a:srgbClr val="F3F3F3"/>
                </a:solidFill>
              </a:rPr>
              <a:t> is a consultancy focusing on helping companies achieve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 Developer Program Excellence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3F3F3"/>
              </a:solidFill>
            </a:endParaRP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779462" y="0"/>
            <a:ext cx="7581899" cy="186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75800" y="0"/>
            <a:ext cx="86682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Developers are Changing the Game</a:t>
            </a:r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474058" y="2105400"/>
            <a:ext cx="4195888" cy="3146911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51" y="539000"/>
            <a:ext cx="5540374" cy="2308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405550" y="2847500"/>
            <a:ext cx="6641100" cy="323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Bruce</a:t>
            </a: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bruce@hadfieldjones.com / @BMcCJ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Jeff</a:t>
            </a: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jeff@hadfieldjones.com / @jhadfield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hadfieldjones.com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@hadfieldjones</a:t>
            </a: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6">
            <a:alphaModFix/>
          </a:blip>
          <a:srcRect b="0" l="8720" r="11933" t="0"/>
          <a:stretch/>
        </p:blipFill>
        <p:spPr>
          <a:xfrm>
            <a:off x="6877725" y="2847500"/>
            <a:ext cx="1747000" cy="29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424" y="996175"/>
            <a:ext cx="6641180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6834264" y="1567000"/>
            <a:ext cx="3104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175794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3900" u="none" cap="none" strike="noStrike">
                <a:solidFill>
                  <a:srgbClr val="980000"/>
                </a:solidFill>
              </a:rPr>
              <a:t>Developer</a:t>
            </a:r>
            <a:r>
              <a:rPr b="1" lang="en-US" sz="3900">
                <a:solidFill>
                  <a:srgbClr val="980000"/>
                </a:solidFill>
              </a:rPr>
              <a:t>s are Worldwide, but ...</a:t>
            </a:r>
          </a:p>
        </p:txBody>
      </p:sp>
      <p:sp>
        <p:nvSpPr>
          <p:cNvPr id="231" name="Shape 231"/>
          <p:cNvSpPr txBox="1"/>
          <p:nvPr>
            <p:ph idx="4294967295" type="sldNum"/>
          </p:nvPr>
        </p:nvSpPr>
        <p:spPr>
          <a:xfrm>
            <a:off x="4191000" y="6416992"/>
            <a:ext cx="7620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496" y="1305275"/>
            <a:ext cx="5177607" cy="345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213113" y="5914175"/>
            <a:ext cx="1272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Source: IDC 2014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183" y="598836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20" y="1957375"/>
            <a:ext cx="7884646" cy="327098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>
            <p:ph type="title"/>
          </p:nvPr>
        </p:nvSpPr>
        <p:spPr>
          <a:xfrm>
            <a:off x="304795" y="88375"/>
            <a:ext cx="81206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What are IoT Developers Currently Doing?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597" y="5993487"/>
            <a:ext cx="1071283" cy="32138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124148" y="5935075"/>
            <a:ext cx="4206900" cy="6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Source: Vision Mobile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75794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Facts &amp; Futures</a:t>
            </a:r>
          </a:p>
        </p:txBody>
      </p:sp>
      <p:sp>
        <p:nvSpPr>
          <p:cNvPr id="248" name="Shape 248"/>
          <p:cNvSpPr txBox="1"/>
          <p:nvPr>
            <p:ph idx="4294967295" type="sldNum"/>
          </p:nvPr>
        </p:nvSpPr>
        <p:spPr>
          <a:xfrm>
            <a:off x="4191000" y="6416992"/>
            <a:ext cx="7620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94" y="1404125"/>
            <a:ext cx="5721028" cy="375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110" y="1465575"/>
            <a:ext cx="3525487" cy="294437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306" y="598836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662058" y="-871512"/>
            <a:ext cx="7976099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300">
                <a:solidFill>
                  <a:srgbClr val="990000"/>
                </a:solidFill>
              </a:rPr>
              <a:t>Developer TOOL</a:t>
            </a:r>
            <a:r>
              <a:rPr b="1" baseline="0" i="0" lang="en-US" sz="43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Landscape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482" y="915550"/>
            <a:ext cx="6884519" cy="53221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idx="2" type="title"/>
          </p:nvPr>
        </p:nvSpPr>
        <p:spPr>
          <a:xfrm>
            <a:off x="-527550" y="0"/>
            <a:ext cx="96717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Develover Tools Abound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737" y="1408134"/>
            <a:ext cx="3790799" cy="43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11" y="-190025"/>
            <a:ext cx="83672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3900" u="none" cap="none" strike="noStrike">
                <a:solidFill>
                  <a:srgbClr val="980000"/>
                </a:solidFill>
              </a:rPr>
              <a:t>Developer Programs</a:t>
            </a:r>
            <a:br>
              <a:rPr b="1" lang="en-US" sz="3900">
                <a:solidFill>
                  <a:srgbClr val="980000"/>
                </a:solidFill>
              </a:rPr>
            </a:br>
            <a:r>
              <a:rPr b="1" baseline="0" i="0" lang="en-US" sz="3900" u="none" cap="none" strike="noStrike">
                <a:solidFill>
                  <a:srgbClr val="980000"/>
                </a:solidFill>
              </a:rPr>
              <a:t>Silicon Valley</a:t>
            </a:r>
          </a:p>
        </p:txBody>
      </p:sp>
      <p:sp>
        <p:nvSpPr>
          <p:cNvPr id="265" name="Shape 265"/>
          <p:cNvSpPr txBox="1"/>
          <p:nvPr>
            <p:ph idx="4294967295" type="sldNum"/>
          </p:nvPr>
        </p:nvSpPr>
        <p:spPr>
          <a:xfrm>
            <a:off x="4191000" y="6416992"/>
            <a:ext cx="7620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24778" l="0" r="0" t="0"/>
          <a:stretch/>
        </p:blipFill>
        <p:spPr>
          <a:xfrm>
            <a:off x="6559142" y="1408125"/>
            <a:ext cx="952800" cy="43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/>
          <p:nvPr/>
        </p:nvSpPr>
        <p:spPr>
          <a:xfrm>
            <a:off x="478841" y="1890898"/>
            <a:ext cx="1796999" cy="275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Silicon Valley has the largest and oldest developer, iOS  and Android concentrations</a:t>
            </a:r>
            <a:br>
              <a:rPr b="0" baseline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</a:br>
            <a:br>
              <a:rPr b="0" baseline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6357" y="601536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175794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Who targets which developers?</a:t>
            </a:r>
          </a:p>
        </p:txBody>
      </p:sp>
      <p:sp>
        <p:nvSpPr>
          <p:cNvPr id="274" name="Shape 274"/>
          <p:cNvSpPr txBox="1"/>
          <p:nvPr>
            <p:ph idx="4294967295" type="sldNum"/>
          </p:nvPr>
        </p:nvSpPr>
        <p:spPr>
          <a:xfrm>
            <a:off x="4020666" y="5554227"/>
            <a:ext cx="628199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cxnSp>
        <p:nvCxnSpPr>
          <p:cNvPr id="275" name="Shape 275"/>
          <p:cNvCxnSpPr>
            <a:stCxn id="276" idx="1"/>
          </p:cNvCxnSpPr>
          <p:nvPr/>
        </p:nvCxnSpPr>
        <p:spPr>
          <a:xfrm rot="10800000">
            <a:off x="1424021" y="3289400"/>
            <a:ext cx="57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7" name="Shape 277"/>
          <p:cNvSpPr txBox="1"/>
          <p:nvPr/>
        </p:nvSpPr>
        <p:spPr>
          <a:xfrm>
            <a:off x="386948" y="3068000"/>
            <a:ext cx="1502400" cy="44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/>
              <a:t>Consumer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44121" y="3068000"/>
            <a:ext cx="1341600" cy="4427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/>
              <a:t>Enterprise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810" y="2182927"/>
            <a:ext cx="1570511" cy="47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343" y="1732979"/>
            <a:ext cx="1364699" cy="3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0977" y="3490633"/>
            <a:ext cx="1424999" cy="3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3050" y="2130872"/>
            <a:ext cx="1352400" cy="1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7311" y="3515918"/>
            <a:ext cx="1091700" cy="2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0277" y="1656672"/>
            <a:ext cx="576478" cy="64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44322" y="4080129"/>
            <a:ext cx="1138799" cy="2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73240" y="5035157"/>
            <a:ext cx="1078499" cy="4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05721" y="3900019"/>
            <a:ext cx="1657199" cy="33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24372" y="4630485"/>
            <a:ext cx="1154700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04639" y="1582794"/>
            <a:ext cx="901080" cy="276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Shape 289"/>
          <p:cNvCxnSpPr/>
          <p:nvPr/>
        </p:nvCxnSpPr>
        <p:spPr>
          <a:xfrm flipH="1">
            <a:off x="4054973" y="1924468"/>
            <a:ext cx="299" cy="31107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90" name="Shape 29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84350" y="3120819"/>
            <a:ext cx="1341600" cy="33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44321" y="2187514"/>
            <a:ext cx="1634100" cy="13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29784" y="5035130"/>
            <a:ext cx="911100" cy="2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3269450" y="1290175"/>
            <a:ext cx="2536499" cy="44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/>
              <a:t>Physical Goods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3304001" y="5499075"/>
            <a:ext cx="2013599" cy="44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/>
              <a:t>Software/Data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06037" y="3128054"/>
            <a:ext cx="844610" cy="33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429196" y="2739077"/>
            <a:ext cx="642278" cy="33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44896" y="2222206"/>
            <a:ext cx="620586" cy="47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05611" y="2406319"/>
            <a:ext cx="1011961" cy="53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157732" y="4378064"/>
            <a:ext cx="1502496" cy="31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630785" y="3617343"/>
            <a:ext cx="1051747" cy="53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317573" y="4706718"/>
            <a:ext cx="901079" cy="62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837306" y="598836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730" l="0" r="0" t="-73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456129" y="5200948"/>
            <a:ext cx="82317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32000" rIns="32000" tIns="32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5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Presentations / Keynotes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821" y="625651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175794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Best Practices</a:t>
            </a:r>
          </a:p>
        </p:txBody>
      </p:sp>
      <p:sp>
        <p:nvSpPr>
          <p:cNvPr id="315" name="Shape 315"/>
          <p:cNvSpPr txBox="1"/>
          <p:nvPr>
            <p:ph idx="4294967295" type="sldNum"/>
          </p:nvPr>
        </p:nvSpPr>
        <p:spPr>
          <a:xfrm>
            <a:off x="4191000" y="6416992"/>
            <a:ext cx="7620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316" name="Shape 316"/>
          <p:cNvSpPr/>
          <p:nvPr/>
        </p:nvSpPr>
        <p:spPr>
          <a:xfrm>
            <a:off x="9179897" y="1634000"/>
            <a:ext cx="2630999" cy="275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02" y="1390474"/>
            <a:ext cx="6028259" cy="342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394" y="0"/>
            <a:ext cx="2066646" cy="514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070" y="612986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4294967295" type="sldNum"/>
          </p:nvPr>
        </p:nvSpPr>
        <p:spPr>
          <a:xfrm>
            <a:off x="4191000" y="6416992"/>
            <a:ext cx="7620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209235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Connect and Capture Developers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908" y="5988362"/>
            <a:ext cx="1071283" cy="32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33" y="1869000"/>
            <a:ext cx="4648077" cy="335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2531" y="2425625"/>
            <a:ext cx="3048538" cy="19127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3695937" y="3195200"/>
            <a:ext cx="1439099" cy="1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423750" y="224225"/>
            <a:ext cx="8397000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F3F3F3"/>
                </a:solidFill>
              </a:rPr>
              <a:t>Success Stories 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-US" sz="2400">
                <a:solidFill>
                  <a:srgbClr val="F3F3F3"/>
                </a:solidFill>
              </a:rPr>
              <a:t>Have launched 7 new developer programs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-US" sz="2400">
                <a:solidFill>
                  <a:srgbClr val="F3F3F3"/>
                </a:solidFill>
              </a:rPr>
              <a:t>Grown programs from 0 to over 3M developers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-US" sz="2400">
                <a:solidFill>
                  <a:srgbClr val="F3F3F3"/>
                </a:solidFill>
              </a:rPr>
              <a:t>Created multinational event experiences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-US" sz="2400">
                <a:solidFill>
                  <a:srgbClr val="F3F3F3"/>
                </a:solidFill>
              </a:rPr>
              <a:t>Launched new hardware platforms with developer focus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-US" sz="2400">
                <a:solidFill>
                  <a:srgbClr val="F3F3F3"/>
                </a:solidFill>
              </a:rPr>
              <a:t>Executed award-winning launches &amp; keynotes, spoken to audiences from 5 to 5,000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-US" sz="2400">
                <a:solidFill>
                  <a:srgbClr val="F3F3F3"/>
                </a:solidFill>
              </a:rPr>
              <a:t>Built worldwide outreach with regional events and localized marketing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-US" sz="2400">
                <a:solidFill>
                  <a:srgbClr val="F3F3F3"/>
                </a:solidFill>
              </a:rPr>
              <a:t>Built and run content marketing efforts, produced web and print publications reaching from 120,000 to 5,000,000 readers a month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-US" sz="2400">
                <a:solidFill>
                  <a:srgbClr val="F3F3F3"/>
                </a:solidFill>
              </a:rPr>
              <a:t>Launched mobile platforms and seeded initial app store developers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-US" sz="2400">
                <a:solidFill>
                  <a:srgbClr val="F3F3F3"/>
                </a:solidFill>
              </a:rPr>
              <a:t>Built successful developer communities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4294967295" type="sldNum"/>
          </p:nvPr>
        </p:nvSpPr>
        <p:spPr>
          <a:xfrm>
            <a:off x="4191000" y="6416992"/>
            <a:ext cx="7620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335" name="Shape 335"/>
          <p:cNvSpPr/>
          <p:nvPr/>
        </p:nvSpPr>
        <p:spPr>
          <a:xfrm>
            <a:off x="478844" y="1890900"/>
            <a:ext cx="5867699" cy="3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15273" l="8373" r="6621" t="-1029"/>
          <a:stretch/>
        </p:blipFill>
        <p:spPr>
          <a:xfrm>
            <a:off x="478844" y="1510825"/>
            <a:ext cx="6026961" cy="427497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37" name="Shape 337"/>
          <p:cNvSpPr txBox="1"/>
          <p:nvPr>
            <p:ph type="title"/>
          </p:nvPr>
        </p:nvSpPr>
        <p:spPr>
          <a:xfrm>
            <a:off x="478846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Clear Message to Developers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1908" y="598836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70" y="1930999"/>
            <a:ext cx="6607991" cy="42285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Shape 344"/>
          <p:cNvGrpSpPr/>
          <p:nvPr/>
        </p:nvGrpSpPr>
        <p:grpSpPr>
          <a:xfrm>
            <a:off x="7026411" y="1762475"/>
            <a:ext cx="6442075" cy="3333050"/>
            <a:chOff x="9733375" y="3294250"/>
            <a:chExt cx="8591724" cy="3333050"/>
          </a:xfrm>
        </p:grpSpPr>
        <p:sp>
          <p:nvSpPr>
            <p:cNvPr id="345" name="Shape 345"/>
            <p:cNvSpPr txBox="1"/>
            <p:nvPr/>
          </p:nvSpPr>
          <p:spPr>
            <a:xfrm>
              <a:off x="9733375" y="3294250"/>
              <a:ext cx="2461799" cy="3332999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9836600" y="3348000"/>
              <a:ext cx="8488499" cy="1095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1800"/>
                <a:t>In the first 9 months</a:t>
              </a:r>
              <a:br>
                <a:rPr b="1" lang="en-US" sz="1800"/>
              </a:br>
              <a:r>
                <a:rPr b="1" lang="en-US" sz="1800"/>
                <a:t>  ~ 200 Countries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-US" sz="1800"/>
                <a:t>  ~ 2M Signups</a:t>
              </a:r>
              <a:br>
                <a:rPr b="1" lang="en-US" sz="1800"/>
              </a:br>
            </a:p>
          </p:txBody>
        </p:sp>
        <p:sp>
          <p:nvSpPr>
            <p:cNvPr id="347" name="Shape 347"/>
            <p:cNvSpPr txBox="1"/>
            <p:nvPr/>
          </p:nvSpPr>
          <p:spPr>
            <a:xfrm>
              <a:off x="9836600" y="4599000"/>
              <a:ext cx="2461799" cy="20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Android Specific</a:t>
              </a:r>
            </a:p>
            <a:p>
              <a:pPr indent="-330200" lvl="0" marL="457200" rtl="0">
                <a:spcBef>
                  <a:spcPts val="0"/>
                </a:spcBef>
                <a:buClr>
                  <a:schemeClr val="dk1"/>
                </a:buClr>
                <a:buSzPct val="100000"/>
                <a:buChar char="●"/>
              </a:pPr>
              <a:r>
                <a:rPr b="1" lang="en-US" sz="1600">
                  <a:solidFill>
                    <a:schemeClr val="dk1"/>
                  </a:solidFill>
                </a:rPr>
                <a:t>Unlock Phone</a:t>
              </a:r>
            </a:p>
            <a:p>
              <a:pPr indent="-330200" lvl="0" marL="457200" rtl="0">
                <a:spcBef>
                  <a:spcPts val="0"/>
                </a:spcBef>
                <a:buClr>
                  <a:schemeClr val="dk1"/>
                </a:buClr>
                <a:buSzPct val="100000"/>
                <a:buChar char="●"/>
              </a:pPr>
              <a:r>
                <a:rPr b="1" lang="en-US" sz="1600">
                  <a:solidFill>
                    <a:schemeClr val="dk1"/>
                  </a:solidFill>
                </a:rPr>
                <a:t>Source Code Downloads </a:t>
              </a:r>
              <a:br>
                <a:rPr b="1" lang="en-US" sz="1600">
                  <a:solidFill>
                    <a:schemeClr val="dk1"/>
                  </a:solidFill>
                </a:rPr>
              </a:br>
              <a:r>
                <a:rPr b="1" lang="en-US" sz="1600">
                  <a:solidFill>
                    <a:schemeClr val="dk1"/>
                  </a:solidFill>
                </a:rPr>
                <a:t>(Open Source)</a:t>
              </a:r>
            </a:p>
            <a:p>
              <a:pPr indent="-330200" lvl="0" marL="457200" rtl="0">
                <a:spcBef>
                  <a:spcPts val="0"/>
                </a:spcBef>
                <a:buClr>
                  <a:schemeClr val="dk1"/>
                </a:buClr>
                <a:buSzPct val="100000"/>
                <a:buChar char="●"/>
              </a:pPr>
              <a:r>
                <a:rPr b="1" lang="en-US" sz="1600">
                  <a:solidFill>
                    <a:schemeClr val="dk1"/>
                  </a:solidFill>
                </a:rPr>
                <a:t>Emulators</a:t>
              </a:r>
            </a:p>
            <a:p>
              <a:pPr indent="-330200" lvl="0" marL="457200" rtl="0">
                <a:spcBef>
                  <a:spcPts val="0"/>
                </a:spcBef>
                <a:buClr>
                  <a:schemeClr val="dk1"/>
                </a:buClr>
                <a:buSzPct val="100000"/>
                <a:buChar char="●"/>
              </a:pPr>
              <a:r>
                <a:rPr b="1" lang="en-US" sz="1600">
                  <a:solidFill>
                    <a:schemeClr val="dk1"/>
                  </a:solidFill>
                </a:rPr>
                <a:t>Developer Phone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8" name="Shape 348"/>
          <p:cNvPicPr preferRelativeResize="0"/>
          <p:nvPr/>
        </p:nvPicPr>
        <p:blipFill rotWithShape="1">
          <a:blip r:embed="rId4">
            <a:alphaModFix/>
          </a:blip>
          <a:srcRect b="0" l="5431" r="10222" t="0"/>
          <a:stretch/>
        </p:blipFill>
        <p:spPr>
          <a:xfrm>
            <a:off x="231970" y="1311875"/>
            <a:ext cx="660799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>
            <p:ph type="title"/>
          </p:nvPr>
        </p:nvSpPr>
        <p:spPr>
          <a:xfrm>
            <a:off x="231973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Support Android Extensions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597" y="6003237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09" y="1449368"/>
            <a:ext cx="6623624" cy="395925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>
            <p:ph type="title"/>
          </p:nvPr>
        </p:nvSpPr>
        <p:spPr>
          <a:xfrm>
            <a:off x="231973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Extend Global Product Content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597" y="6003237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995" y="1413162"/>
            <a:ext cx="6960025" cy="403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>
            <p:ph type="title"/>
          </p:nvPr>
        </p:nvSpPr>
        <p:spPr>
          <a:xfrm>
            <a:off x="231973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Inspire Technologists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616" y="6012987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7" y="1361600"/>
            <a:ext cx="6059491" cy="397343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>
            <p:ph type="title"/>
          </p:nvPr>
        </p:nvSpPr>
        <p:spPr>
          <a:xfrm>
            <a:off x="231973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Provide Sample Source Code</a:t>
            </a:r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 b="29688" l="3692" r="42552" t="1888"/>
          <a:stretch/>
        </p:blipFill>
        <p:spPr>
          <a:xfrm>
            <a:off x="4870825" y="1705900"/>
            <a:ext cx="3591772" cy="3704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3836" y="5993487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231973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Provide Sample Source Code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865" y="6000325"/>
            <a:ext cx="1436390" cy="59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5" y="1359706"/>
            <a:ext cx="9143999" cy="615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53" y="1389125"/>
            <a:ext cx="6486077" cy="40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>
            <p:ph type="title"/>
          </p:nvPr>
        </p:nvSpPr>
        <p:spPr>
          <a:xfrm>
            <a:off x="231973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Avoid Multiple Developer Programs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597" y="602271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175794" y="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Publish Release Schedules</a:t>
            </a:r>
          </a:p>
        </p:txBody>
      </p:sp>
      <p:sp>
        <p:nvSpPr>
          <p:cNvPr id="392" name="Shape 392"/>
          <p:cNvSpPr txBox="1"/>
          <p:nvPr>
            <p:ph idx="4294967295" type="sldNum"/>
          </p:nvPr>
        </p:nvSpPr>
        <p:spPr>
          <a:xfrm>
            <a:off x="4191000" y="6416992"/>
            <a:ext cx="7620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393" name="Shape 393"/>
          <p:cNvSpPr/>
          <p:nvPr/>
        </p:nvSpPr>
        <p:spPr>
          <a:xfrm>
            <a:off x="478844" y="1890900"/>
            <a:ext cx="5867699" cy="3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24" y="1420227"/>
            <a:ext cx="4396948" cy="399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163" y="1473150"/>
            <a:ext cx="4201132" cy="95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158" y="3158050"/>
            <a:ext cx="4142089" cy="173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3920" y="2294450"/>
            <a:ext cx="5201282" cy="309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9003" y="598836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106700" y="-276400"/>
            <a:ext cx="85824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-US" sz="3900">
                <a:solidFill>
                  <a:srgbClr val="980000"/>
                </a:solidFill>
              </a:rPr>
              <a:t>Become a news story to developers</a:t>
            </a:r>
          </a:p>
        </p:txBody>
      </p:sp>
      <p:sp>
        <p:nvSpPr>
          <p:cNvPr id="404" name="Shape 404"/>
          <p:cNvSpPr txBox="1"/>
          <p:nvPr>
            <p:ph idx="4294967295" type="sldNum"/>
          </p:nvPr>
        </p:nvSpPr>
        <p:spPr>
          <a:xfrm>
            <a:off x="4191000" y="6416992"/>
            <a:ext cx="7620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91" y="1311124"/>
            <a:ext cx="7919966" cy="198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86" y="3619853"/>
            <a:ext cx="5037487" cy="209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 rotWithShape="1">
          <a:blip r:embed="rId5">
            <a:alphaModFix/>
          </a:blip>
          <a:srcRect b="0" l="0" r="38034" t="0"/>
          <a:stretch/>
        </p:blipFill>
        <p:spPr>
          <a:xfrm>
            <a:off x="5361816" y="3393350"/>
            <a:ext cx="2829483" cy="148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9995" y="598836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781049" y="-177800"/>
            <a:ext cx="7581899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60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Honda at Google I/O</a:t>
            </a:r>
          </a:p>
        </p:txBody>
      </p:sp>
      <p:sp>
        <p:nvSpPr>
          <p:cNvPr id="414" name="Shape 414"/>
          <p:cNvSpPr txBox="1"/>
          <p:nvPr>
            <p:ph idx="4294967295" type="sldNum"/>
          </p:nvPr>
        </p:nvSpPr>
        <p:spPr>
          <a:xfrm>
            <a:off x="4191000" y="6416992"/>
            <a:ext cx="7620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425"/>
            <a:ext cx="9144001" cy="484608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7566782" y="6359842"/>
            <a:ext cx="718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sng" cap="none" strike="noStrike">
                <a:solidFill>
                  <a:schemeClr val="hlink"/>
                </a:solidFill>
                <a:latin typeface="Galdeano"/>
                <a:ea typeface="Galdeano"/>
                <a:cs typeface="Galdeano"/>
                <a:sym typeface="Galdeano"/>
                <a:hlinkClick r:id="rId4"/>
              </a:rPr>
              <a:t>movie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781062" y="1274211"/>
            <a:ext cx="7581899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We help companies,</a:t>
            </a:r>
            <a:br>
              <a:rPr b="1" lang="en-US" sz="3600">
                <a:solidFill>
                  <a:srgbClr val="F3F3F3"/>
                </a:solidFill>
              </a:rPr>
            </a:br>
            <a:r>
              <a:rPr b="1" lang="en-US" sz="3600">
                <a:solidFill>
                  <a:srgbClr val="F3F3F3"/>
                </a:solidFill>
              </a:rPr>
              <a:t>from startup to global,</a:t>
            </a:r>
            <a:br>
              <a:rPr b="1" lang="en-US" sz="3600">
                <a:solidFill>
                  <a:srgbClr val="F3F3F3"/>
                </a:solidFill>
              </a:rPr>
            </a:br>
            <a:r>
              <a:rPr b="1" lang="en-US" sz="3600">
                <a:solidFill>
                  <a:srgbClr val="FFFF00"/>
                </a:solidFill>
              </a:rPr>
              <a:t>understand, build, run, promote and measure</a:t>
            </a:r>
            <a:r>
              <a:rPr b="1" lang="en-US" sz="3600">
                <a:solidFill>
                  <a:srgbClr val="F3F3F3"/>
                </a:solidFill>
              </a:rPr>
              <a:t> </a:t>
            </a:r>
            <a:br>
              <a:rPr b="1" lang="en-US" sz="3600">
                <a:solidFill>
                  <a:srgbClr val="F3F3F3"/>
                </a:solidFill>
              </a:rPr>
            </a:br>
            <a:r>
              <a:rPr b="1" lang="en-US" sz="3600">
                <a:solidFill>
                  <a:srgbClr val="F3F3F3"/>
                </a:solidFill>
              </a:rPr>
              <a:t>their developer programs.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6223098" y="2378525"/>
            <a:ext cx="2535299" cy="3451799"/>
          </a:xfrm>
          <a:prstGeom prst="round1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 txBox="1"/>
          <p:nvPr/>
        </p:nvSpPr>
        <p:spPr>
          <a:xfrm>
            <a:off x="6493590" y="2642200"/>
            <a:ext cx="2088900" cy="3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 u="sng"/>
              <a:t>Promote It</a:t>
            </a:r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/>
              <a:t>Inspire with real examples</a:t>
            </a:r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/>
              <a:t>Clear call to action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Inspire technically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Publish release schedules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Be developer news stories</a:t>
            </a:r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-46" y="79575"/>
            <a:ext cx="9144000" cy="83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600">
                <a:solidFill>
                  <a:schemeClr val="dk2"/>
                </a:solidFill>
              </a:rPr>
              <a:t>Developer Program Best Practices</a:t>
            </a:r>
          </a:p>
        </p:txBody>
      </p:sp>
      <p:sp>
        <p:nvSpPr>
          <p:cNvPr id="424" name="Shape 424"/>
          <p:cNvSpPr/>
          <p:nvPr/>
        </p:nvSpPr>
        <p:spPr>
          <a:xfrm>
            <a:off x="3304351" y="2378525"/>
            <a:ext cx="2535299" cy="3451799"/>
          </a:xfrm>
          <a:prstGeom prst="round1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331338" y="2378525"/>
            <a:ext cx="2535299" cy="3451799"/>
          </a:xfrm>
          <a:prstGeom prst="round1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cxnSp>
        <p:nvCxnSpPr>
          <p:cNvPr id="426" name="Shape 426"/>
          <p:cNvCxnSpPr>
            <a:stCxn id="425" idx="0"/>
            <a:endCxn id="427" idx="1"/>
          </p:cNvCxnSpPr>
          <p:nvPr/>
        </p:nvCxnSpPr>
        <p:spPr>
          <a:xfrm rot="-5400000">
            <a:off x="2340888" y="527525"/>
            <a:ext cx="1109100" cy="2592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cxnSp>
      <p:cxnSp>
        <p:nvCxnSpPr>
          <p:cNvPr id="428" name="Shape 428"/>
          <p:cNvCxnSpPr>
            <a:stCxn id="421" idx="0"/>
            <a:endCxn id="427" idx="3"/>
          </p:cNvCxnSpPr>
          <p:nvPr/>
        </p:nvCxnSpPr>
        <p:spPr>
          <a:xfrm flipH="1" rot="5400000">
            <a:off x="5666898" y="554675"/>
            <a:ext cx="1109100" cy="25386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cxnSp>
      <p:cxnSp>
        <p:nvCxnSpPr>
          <p:cNvPr id="429" name="Shape 429"/>
          <p:cNvCxnSpPr>
            <a:stCxn id="424" idx="0"/>
            <a:endCxn id="427" idx="2"/>
          </p:cNvCxnSpPr>
          <p:nvPr/>
        </p:nvCxnSpPr>
        <p:spPr>
          <a:xfrm rot="-5400000">
            <a:off x="4302001" y="2107925"/>
            <a:ext cx="5406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cxnSp>
      <p:sp>
        <p:nvSpPr>
          <p:cNvPr id="430" name="Shape 430"/>
          <p:cNvSpPr txBox="1"/>
          <p:nvPr/>
        </p:nvSpPr>
        <p:spPr>
          <a:xfrm>
            <a:off x="719700" y="2642200"/>
            <a:ext cx="1990800" cy="3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 u="sng"/>
              <a:t>Build It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Support Android extensions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Respect global developers and business opportunities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3549512" y="2642197"/>
            <a:ext cx="1990800" cy="313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 u="sng"/>
              <a:t>Run It</a:t>
            </a:r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/>
              <a:t>Connect &amp; capture info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Provide sample source code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Centralize, don’t have multiple programs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Shape 437"/>
          <p:cNvGrpSpPr/>
          <p:nvPr/>
        </p:nvGrpSpPr>
        <p:grpSpPr>
          <a:xfrm>
            <a:off x="228600" y="1676423"/>
            <a:ext cx="4038605" cy="2362176"/>
            <a:chOff x="0" y="23"/>
            <a:chExt cx="4038605" cy="2362176"/>
          </a:xfrm>
        </p:grpSpPr>
        <p:sp>
          <p:nvSpPr>
            <p:cNvPr id="438" name="Shape 438"/>
            <p:cNvSpPr/>
            <p:nvPr/>
          </p:nvSpPr>
          <p:spPr>
            <a:xfrm rot="-5400000">
              <a:off x="838214" y="-838191"/>
              <a:ext cx="2362176" cy="4038605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6B26B"/>
            </a:solidFill>
            <a:ln cap="flat" cmpd="sng" w="25400">
              <a:solidFill>
                <a:srgbClr val="3A5E8A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 rot="-5400000">
              <a:off x="1011179" y="1174950"/>
              <a:ext cx="2016300" cy="3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0" baseline="3000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nd</a:t>
              </a:r>
              <a:r>
                <a:rPr b="0" baseline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sp>
        <p:nvSpPr>
          <p:cNvPr id="440" name="Shape 440"/>
          <p:cNvSpPr/>
          <p:nvPr/>
        </p:nvSpPr>
        <p:spPr>
          <a:xfrm>
            <a:off x="1143000" y="2590799"/>
            <a:ext cx="2286010" cy="1981183"/>
          </a:xfrm>
          <a:custGeom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rgbClr val="3A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 rot="5400000">
            <a:off x="1181099" y="2705094"/>
            <a:ext cx="2133594" cy="4038605"/>
          </a:xfrm>
          <a:custGeom>
            <a:pathLst>
              <a:path extrusionOk="0" h="21600" w="2160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E06666"/>
          </a:solidFill>
          <a:ln cap="flat" cmpd="sng" w="25400">
            <a:solidFill>
              <a:srgbClr val="3A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Shape 442"/>
          <p:cNvGrpSpPr/>
          <p:nvPr/>
        </p:nvGrpSpPr>
        <p:grpSpPr>
          <a:xfrm>
            <a:off x="1295400" y="2743200"/>
            <a:ext cx="1981206" cy="1752623"/>
            <a:chOff x="0" y="0"/>
            <a:chExt cx="1981206" cy="1752623"/>
          </a:xfrm>
        </p:grpSpPr>
        <p:sp>
          <p:nvSpPr>
            <p:cNvPr id="443" name="Shape 443"/>
            <p:cNvSpPr/>
            <p:nvPr/>
          </p:nvSpPr>
          <p:spPr>
            <a:xfrm>
              <a:off x="0" y="0"/>
              <a:ext cx="1981206" cy="1752623"/>
            </a:xfrm>
            <a:custGeom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D9D9D9"/>
            </a:solidFill>
            <a:ln cap="flat" cmpd="sng" w="25400">
              <a:solidFill>
                <a:srgbClr val="3A5E8A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baseline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90138" y="386079"/>
              <a:ext cx="1401000" cy="980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baseline="0" i="0" lang="en-US" sz="2400" u="none" cap="none" strike="noStrike"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1" baseline="30000" i="0" lang="en-US" sz="2400" u="none" cap="none" strike="noStrike">
                  <a:latin typeface="Calibri"/>
                  <a:ea typeface="Calibri"/>
                  <a:cs typeface="Calibri"/>
                  <a:sym typeface="Calibri"/>
                </a:rPr>
                <a:t>st</a:t>
              </a:r>
              <a:r>
                <a:rPr b="1" baseline="0" i="0" lang="en-US" sz="2400" u="none" cap="none" strike="noStrike">
                  <a:latin typeface="Calibri"/>
                  <a:ea typeface="Calibri"/>
                  <a:cs typeface="Calibri"/>
                  <a:sym typeface="Calibri"/>
                </a:rPr>
                <a:t> Party</a:t>
              </a:r>
            </a:p>
          </p:txBody>
        </p:sp>
      </p:grpSp>
      <p:sp>
        <p:nvSpPr>
          <p:cNvPr id="445" name="Shape 445"/>
          <p:cNvSpPr/>
          <p:nvPr/>
        </p:nvSpPr>
        <p:spPr>
          <a:xfrm>
            <a:off x="1609399" y="4571963"/>
            <a:ext cx="1353299" cy="11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baseline="3000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1"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 Party</a:t>
            </a:r>
            <a:br>
              <a:rPr b="1"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Partners</a:t>
            </a:r>
            <a:br>
              <a:rPr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(B2B)</a:t>
            </a:r>
          </a:p>
        </p:txBody>
      </p:sp>
      <p:sp>
        <p:nvSpPr>
          <p:cNvPr id="446" name="Shape 446"/>
          <p:cNvSpPr/>
          <p:nvPr/>
        </p:nvSpPr>
        <p:spPr>
          <a:xfrm>
            <a:off x="1052370" y="1741137"/>
            <a:ext cx="2390999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3rd Party</a:t>
            </a:r>
            <a:br>
              <a:rPr b="1"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Developers</a:t>
            </a:r>
          </a:p>
        </p:txBody>
      </p:sp>
      <p:sp>
        <p:nvSpPr>
          <p:cNvPr id="447" name="Shape 447"/>
          <p:cNvSpPr/>
          <p:nvPr/>
        </p:nvSpPr>
        <p:spPr>
          <a:xfrm>
            <a:off x="5564660" y="2197238"/>
            <a:ext cx="1652999" cy="11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baseline="3000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 Party</a:t>
            </a:r>
            <a:br>
              <a:rPr b="1"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Consumers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B2B</a:t>
            </a:r>
            <a:br>
              <a:rPr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aseline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App Users</a:t>
            </a:r>
          </a:p>
        </p:txBody>
      </p:sp>
      <p:cxnSp>
        <p:nvCxnSpPr>
          <p:cNvPr id="448" name="Shape 448"/>
          <p:cNvCxnSpPr/>
          <p:nvPr/>
        </p:nvCxnSpPr>
        <p:spPr>
          <a:xfrm>
            <a:off x="4572000" y="5181625"/>
            <a:ext cx="838199" cy="0"/>
          </a:xfrm>
          <a:prstGeom prst="straightConnector1">
            <a:avLst/>
          </a:prstGeom>
          <a:noFill/>
          <a:ln cap="flat" cmpd="sng" w="53975">
            <a:solidFill>
              <a:srgbClr val="4A7EBB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49" name="Shape 449"/>
          <p:cNvCxnSpPr/>
          <p:nvPr/>
        </p:nvCxnSpPr>
        <p:spPr>
          <a:xfrm>
            <a:off x="4572000" y="4800600"/>
            <a:ext cx="838199" cy="0"/>
          </a:xfrm>
          <a:prstGeom prst="straightConnector1">
            <a:avLst/>
          </a:prstGeom>
          <a:noFill/>
          <a:ln cap="flat" cmpd="sng" w="53975">
            <a:solidFill>
              <a:srgbClr val="4A7EBB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50" name="Shape 450"/>
          <p:cNvCxnSpPr/>
          <p:nvPr/>
        </p:nvCxnSpPr>
        <p:spPr>
          <a:xfrm>
            <a:off x="4572046" y="4419625"/>
            <a:ext cx="838199" cy="0"/>
          </a:xfrm>
          <a:prstGeom prst="straightConnector1">
            <a:avLst/>
          </a:prstGeom>
          <a:noFill/>
          <a:ln cap="flat" cmpd="sng" w="53975">
            <a:solidFill>
              <a:srgbClr val="4A7EBB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51" name="Shape 451"/>
          <p:cNvCxnSpPr/>
          <p:nvPr/>
        </p:nvCxnSpPr>
        <p:spPr>
          <a:xfrm>
            <a:off x="4572000" y="4038600"/>
            <a:ext cx="838199" cy="0"/>
          </a:xfrm>
          <a:prstGeom prst="straightConnector1">
            <a:avLst/>
          </a:prstGeom>
          <a:noFill/>
          <a:ln cap="flat" cmpd="sng" w="53975">
            <a:solidFill>
              <a:srgbClr val="4A7EBB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52" name="Shape 452"/>
          <p:cNvCxnSpPr/>
          <p:nvPr/>
        </p:nvCxnSpPr>
        <p:spPr>
          <a:xfrm>
            <a:off x="4572000" y="3581400"/>
            <a:ext cx="838199" cy="0"/>
          </a:xfrm>
          <a:prstGeom prst="straightConnector1">
            <a:avLst/>
          </a:prstGeom>
          <a:noFill/>
          <a:ln cap="flat" cmpd="sng" w="53975">
            <a:solidFill>
              <a:srgbClr val="4A7EBB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53" name="Shape 453"/>
          <p:cNvCxnSpPr/>
          <p:nvPr/>
        </p:nvCxnSpPr>
        <p:spPr>
          <a:xfrm>
            <a:off x="4572000" y="3124200"/>
            <a:ext cx="838199" cy="0"/>
          </a:xfrm>
          <a:prstGeom prst="straightConnector1">
            <a:avLst/>
          </a:prstGeom>
          <a:noFill/>
          <a:ln cap="flat" cmpd="sng" w="53975">
            <a:solidFill>
              <a:srgbClr val="4A7EBB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54" name="Shape 454"/>
          <p:cNvCxnSpPr/>
          <p:nvPr/>
        </p:nvCxnSpPr>
        <p:spPr>
          <a:xfrm>
            <a:off x="4572000" y="2667000"/>
            <a:ext cx="838199" cy="0"/>
          </a:xfrm>
          <a:prstGeom prst="straightConnector1">
            <a:avLst/>
          </a:prstGeom>
          <a:noFill/>
          <a:ln cap="flat" cmpd="sng" w="53975">
            <a:solidFill>
              <a:srgbClr val="4A7EBB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455" name="Shape 455"/>
          <p:cNvSpPr/>
          <p:nvPr/>
        </p:nvSpPr>
        <p:spPr>
          <a:xfrm>
            <a:off x="1666890" y="3065875"/>
            <a:ext cx="790199" cy="667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/>
              <a:t>Platform/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/>
              <a:t>tools/ services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456" name="Shape 456"/>
          <p:cNvSpPr txBox="1"/>
          <p:nvPr/>
        </p:nvSpPr>
        <p:spPr>
          <a:xfrm>
            <a:off x="228600" y="248150"/>
            <a:ext cx="10940699" cy="66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chemeClr val="dk2"/>
                </a:solidFill>
              </a:rPr>
              <a:t>Parties of a Developer Ecosystem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786" y="3848083"/>
            <a:ext cx="1980509" cy="13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723" y="2197237"/>
            <a:ext cx="2082268" cy="139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306" y="5993487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81" y="857924"/>
            <a:ext cx="6560961" cy="514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566589" y="325450"/>
            <a:ext cx="8261100" cy="871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990000"/>
                </a:solidFill>
              </a:rPr>
              <a:t>Opportunity: Business over Consumer</a:t>
            </a:r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15" y="1739775"/>
            <a:ext cx="5064163" cy="398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380" y="6266237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Font typeface="Noto Symbo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9" y="0"/>
            <a:ext cx="7524628" cy="514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566589" y="325450"/>
            <a:ext cx="8261100" cy="871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990000"/>
                </a:solidFill>
              </a:rPr>
              <a:t>Opportunity: Business over Consumer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89" y="1265925"/>
            <a:ext cx="3987442" cy="37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3881195" y="3600900"/>
            <a:ext cx="60750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Most business apps NOT sold in app stores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Business apps projected to grow to $6Bn by 2016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448" y="6307362"/>
            <a:ext cx="1071283" cy="32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51" y="539000"/>
            <a:ext cx="5540374" cy="230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x="1405550" y="2847500"/>
            <a:ext cx="6641100" cy="323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Bruce</a:t>
            </a: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bruce@hadfieldjones.com / @BMcCJ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Jeff</a:t>
            </a: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jeff@hadfieldjones.com / @jhadfield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hadfieldjones.com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@hadfieldjones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6">
            <a:alphaModFix/>
          </a:blip>
          <a:srcRect b="0" l="8720" r="11933" t="0"/>
          <a:stretch/>
        </p:blipFill>
        <p:spPr>
          <a:xfrm>
            <a:off x="6928650" y="2882050"/>
            <a:ext cx="1747000" cy="29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779462" y="1882586"/>
            <a:ext cx="7581899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b="1" lang="en-US" sz="3600">
                <a:solidFill>
                  <a:srgbClr val="F3F3F3"/>
                </a:solidFill>
              </a:rPr>
              <a:t>Developer Relations Experts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b="1" lang="en-US" sz="3600">
                <a:solidFill>
                  <a:srgbClr val="F3F3F3"/>
                </a:solidFill>
              </a:rPr>
              <a:t>Technical Field Evangelism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b="1" lang="en-US" sz="3600">
                <a:solidFill>
                  <a:srgbClr val="F3F3F3"/>
                </a:solidFill>
              </a:rPr>
              <a:t>Authors, Publishers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b="1" lang="en-US" sz="3600">
                <a:solidFill>
                  <a:srgbClr val="F3F3F3"/>
                </a:solidFill>
              </a:rPr>
              <a:t>Community Engagement Gurus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b="1" lang="en-US" sz="3600">
                <a:solidFill>
                  <a:srgbClr val="F3F3F3"/>
                </a:solidFill>
              </a:rPr>
              <a:t>Content &amp; Social Marketers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312" y="145800"/>
            <a:ext cx="4717375" cy="19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>
            <p:ph type="title"/>
          </p:nvPr>
        </p:nvSpPr>
        <p:spPr>
          <a:xfrm>
            <a:off x="779462" y="0"/>
            <a:ext cx="7581899" cy="186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78825" y="112600"/>
            <a:ext cx="8952600" cy="662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42623" l="0" r="0" t="41817"/>
          <a:stretch/>
        </p:blipFill>
        <p:spPr>
          <a:xfrm>
            <a:off x="5750125" y="2671935"/>
            <a:ext cx="2857499" cy="4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19895" l="15315" r="17538" t="17620"/>
          <a:stretch/>
        </p:blipFill>
        <p:spPr>
          <a:xfrm>
            <a:off x="7151562" y="4057825"/>
            <a:ext cx="11699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199" y="3921550"/>
            <a:ext cx="15632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59199" y="411666"/>
            <a:ext cx="2108100" cy="5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9429" y="3595648"/>
            <a:ext cx="2108100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8">
            <a:alphaModFix/>
          </a:blip>
          <a:srcRect b="14707" l="16863" r="13907" t="10749"/>
          <a:stretch/>
        </p:blipFill>
        <p:spPr>
          <a:xfrm>
            <a:off x="396087" y="2202712"/>
            <a:ext cx="1099200" cy="8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9">
            <a:alphaModFix/>
          </a:blip>
          <a:srcRect b="20716" l="0" r="0" t="14604"/>
          <a:stretch/>
        </p:blipFill>
        <p:spPr>
          <a:xfrm>
            <a:off x="3535600" y="227675"/>
            <a:ext cx="1784099" cy="86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5596" y="4836537"/>
            <a:ext cx="1923600" cy="8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6073" y="1543627"/>
            <a:ext cx="17420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35600" y="5712548"/>
            <a:ext cx="2219399" cy="86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54998" y="5702492"/>
            <a:ext cx="887400" cy="8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9412" y="4836550"/>
            <a:ext cx="97252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93226" y="2840575"/>
            <a:ext cx="1213835" cy="8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73714" y="3301900"/>
            <a:ext cx="1604224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17">
            <a:alphaModFix/>
          </a:blip>
          <a:srcRect b="12097" l="5459" r="6060" t="11192"/>
          <a:stretch/>
        </p:blipFill>
        <p:spPr>
          <a:xfrm>
            <a:off x="5274715" y="3767525"/>
            <a:ext cx="1574734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18">
            <a:alphaModFix/>
          </a:blip>
          <a:srcRect b="22603" l="9471" r="9366" t="24731"/>
          <a:stretch/>
        </p:blipFill>
        <p:spPr>
          <a:xfrm>
            <a:off x="6288600" y="5692176"/>
            <a:ext cx="2051835" cy="4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19">
            <a:alphaModFix/>
          </a:blip>
          <a:srcRect b="0" l="0" r="11496" t="0"/>
          <a:stretch/>
        </p:blipFill>
        <p:spPr>
          <a:xfrm>
            <a:off x="5100525" y="5220294"/>
            <a:ext cx="858675" cy="116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665512" y="1869068"/>
            <a:ext cx="1742100" cy="69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556600" y="2473600"/>
            <a:ext cx="1742100" cy="84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160300" y="1840977"/>
            <a:ext cx="1170000" cy="73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742399" y="2303701"/>
            <a:ext cx="1923126" cy="2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503381" y="1672234"/>
            <a:ext cx="2646439" cy="4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597600" y="1224975"/>
            <a:ext cx="1303112" cy="7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26">
            <a:alphaModFix/>
          </a:blip>
          <a:srcRect b="23163" l="7436" r="7377" t="20792"/>
          <a:stretch/>
        </p:blipFill>
        <p:spPr>
          <a:xfrm>
            <a:off x="5100526" y="4432363"/>
            <a:ext cx="1923123" cy="49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545075" y="3483100"/>
            <a:ext cx="1213825" cy="52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753675" y="5028155"/>
            <a:ext cx="1784099" cy="30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343751" y="4432367"/>
            <a:ext cx="1563297" cy="2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331371" y="4590750"/>
            <a:ext cx="1641240" cy="39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738774" y="4984623"/>
            <a:ext cx="1170000" cy="7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381875" y="1075595"/>
            <a:ext cx="2219400" cy="31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533825" y="411675"/>
            <a:ext cx="2797560" cy="4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154376" y="3194049"/>
            <a:ext cx="1213825" cy="45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368200" y="1075600"/>
            <a:ext cx="666398" cy="8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808200" y="976110"/>
            <a:ext cx="1213825" cy="6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788337" y="453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788337" y="18203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15561" r="0" t="11940"/>
          <a:stretch/>
        </p:blipFill>
        <p:spPr>
          <a:xfrm>
            <a:off x="0" y="0"/>
            <a:ext cx="920617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3761300" y="459750"/>
            <a:ext cx="6352199" cy="5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914400" rtl="0">
              <a:spcBef>
                <a:spcPts val="0"/>
              </a:spcBef>
              <a:buNone/>
            </a:pPr>
            <a:r>
              <a:rPr b="1" lang="en-US" sz="3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JEFF HADFIELD</a:t>
            </a:r>
          </a:p>
          <a:p>
            <a:pPr indent="-9525" lvl="1" marL="1317625" rtl="0">
              <a:spcBef>
                <a:spcPts val="60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@jhadfield</a:t>
            </a:r>
          </a:p>
          <a:p>
            <a:pPr indent="0" lvl="0" marL="914400" rtl="0">
              <a:spcBef>
                <a:spcPts val="2000"/>
              </a:spcBef>
              <a:buNone/>
            </a:pPr>
            <a:r>
              <a:rPr b="1"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Marketer, Publisher,</a:t>
            </a:r>
            <a:br>
              <a:rPr b="1"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Speaker, Coach, Editor,</a:t>
            </a:r>
            <a:br>
              <a:rPr b="1"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Writer, Entrepreneur</a:t>
            </a:r>
          </a:p>
          <a:p>
            <a:pPr lvl="0" rtl="0">
              <a:spcBef>
                <a:spcPts val="2000"/>
              </a:spcBef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914400" rtl="0">
              <a:spcBef>
                <a:spcPts val="2000"/>
              </a:spcBef>
              <a:buNone/>
            </a:pPr>
            <a:r>
              <a:rPr lang="en-US" sz="2000">
                <a:latin typeface="Halant"/>
                <a:ea typeface="Halant"/>
                <a:cs typeface="Halant"/>
                <a:sym typeface="Halant"/>
              </a:rPr>
              <a:t>SAP Developer Advisory Board, </a:t>
            </a:r>
            <a:br>
              <a:rPr lang="en-US" sz="2000">
                <a:latin typeface="Halant"/>
                <a:ea typeface="Halant"/>
                <a:cs typeface="Halant"/>
                <a:sym typeface="Halant"/>
              </a:rPr>
            </a:br>
            <a:r>
              <a:rPr lang="en-US" sz="2000">
                <a:latin typeface="Halant"/>
                <a:ea typeface="Halant"/>
                <a:cs typeface="Halant"/>
                <a:sym typeface="Halant"/>
              </a:rPr>
              <a:t>Developer Media, CodeProject, </a:t>
            </a:r>
            <a:br>
              <a:rPr lang="en-US" sz="2000">
                <a:latin typeface="Halant"/>
                <a:ea typeface="Halant"/>
                <a:cs typeface="Halant"/>
                <a:sym typeface="Halant"/>
              </a:rPr>
            </a:br>
            <a:r>
              <a:rPr lang="en-US" sz="2000">
                <a:latin typeface="Halant"/>
                <a:ea typeface="Halant"/>
                <a:cs typeface="Halant"/>
                <a:sym typeface="Halant"/>
              </a:rPr>
              <a:t>Visual Studio Magazine, </a:t>
            </a:r>
            <a:br>
              <a:rPr lang="en-US" sz="2000">
                <a:latin typeface="Halant"/>
                <a:ea typeface="Halant"/>
                <a:cs typeface="Halant"/>
                <a:sym typeface="Halant"/>
              </a:rPr>
            </a:br>
            <a:r>
              <a:rPr lang="en-US" sz="2000">
                <a:latin typeface="Halant"/>
                <a:ea typeface="Halant"/>
                <a:cs typeface="Halant"/>
                <a:sym typeface="Halant"/>
              </a:rPr>
              <a:t>JavaPro Magazine, </a:t>
            </a:r>
            <a:br>
              <a:rPr lang="en-US" sz="2000">
                <a:latin typeface="Halant"/>
                <a:ea typeface="Halant"/>
                <a:cs typeface="Halant"/>
                <a:sym typeface="Halant"/>
              </a:rPr>
            </a:br>
            <a:r>
              <a:rPr lang="en-US" sz="2000">
                <a:latin typeface="Halant"/>
                <a:ea typeface="Halant"/>
                <a:cs typeface="Halant"/>
                <a:sym typeface="Halant"/>
              </a:rPr>
              <a:t>VSLive! and related events, </a:t>
            </a:r>
            <a:br>
              <a:rPr lang="en-US" sz="2000">
                <a:latin typeface="Halant"/>
                <a:ea typeface="Halant"/>
                <a:cs typeface="Halant"/>
                <a:sym typeface="Halant"/>
              </a:rPr>
            </a:br>
            <a:r>
              <a:rPr lang="en-US" sz="2000">
                <a:latin typeface="Halant"/>
                <a:ea typeface="Halant"/>
                <a:cs typeface="Halant"/>
                <a:sym typeface="Halant"/>
              </a:rPr>
              <a:t>Enterprise Architect Magazine,</a:t>
            </a:r>
            <a:br>
              <a:rPr lang="en-US" sz="2000">
                <a:latin typeface="Halant"/>
                <a:ea typeface="Halant"/>
                <a:cs typeface="Halant"/>
                <a:sym typeface="Halant"/>
              </a:rPr>
            </a:br>
            <a:r>
              <a:rPr lang="en-US" sz="2000">
                <a:latin typeface="Halant"/>
                <a:ea typeface="Halant"/>
                <a:cs typeface="Halant"/>
                <a:sym typeface="Halant"/>
              </a:rPr>
              <a:t>Fawcette Technical Publications, </a:t>
            </a:r>
            <a:br>
              <a:rPr lang="en-US" sz="2000">
                <a:latin typeface="Halant"/>
                <a:ea typeface="Halant"/>
                <a:cs typeface="Halant"/>
                <a:sym typeface="Halant"/>
              </a:rPr>
            </a:br>
            <a:r>
              <a:rPr lang="en-US" sz="2000">
                <a:latin typeface="Halant"/>
                <a:ea typeface="Halant"/>
                <a:cs typeface="Halant"/>
                <a:sym typeface="Halant"/>
              </a:rPr>
              <a:t>author of Web publishing books</a:t>
            </a:r>
          </a:p>
          <a:p>
            <a:pPr lvl="0" rtl="0">
              <a:spcBef>
                <a:spcPts val="200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24070" y="-131739"/>
            <a:ext cx="10484699" cy="69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1" type="body"/>
          </p:nvPr>
        </p:nvSpPr>
        <p:spPr>
          <a:xfrm>
            <a:off x="0" y="536549"/>
            <a:ext cx="8717400" cy="6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3600" cap="none" strike="noStrike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Bruce Jones</a:t>
            </a:r>
          </a:p>
          <a:p>
            <a:pPr indent="-9525" lvl="1" marL="403225" marR="0" rtl="0" algn="l">
              <a:spcBef>
                <a:spcPts val="60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3600" u="none" cap="none" strike="noStrik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@BMcCJ</a:t>
            </a:r>
          </a:p>
          <a:p>
            <a:pPr indent="0" lvl="0" marL="0" marR="0" rtl="0" algn="l">
              <a:spcBef>
                <a:spcPts val="200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Engineer</a:t>
            </a:r>
            <a:r>
              <a:rPr b="1" baseline="0" i="0" lang="en-US" sz="3600" u="none" cap="none" strike="noStrik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, MBA</a:t>
            </a:r>
            <a:br>
              <a:rPr lang="en-US" sz="3600">
                <a:latin typeface="Droid Sans"/>
                <a:ea typeface="Droid Sans"/>
                <a:cs typeface="Droid Sans"/>
                <a:sym typeface="Droid Sans"/>
              </a:rPr>
            </a:br>
            <a:r>
              <a:rPr b="1" baseline="0" i="0" lang="en-US" sz="3600" u="none" cap="none" strike="noStrik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Entrepreneur</a:t>
            </a:r>
          </a:p>
          <a:p>
            <a:pPr indent="0" lvl="0" marL="0" marR="0" rtl="0" algn="l">
              <a:spcBef>
                <a:spcPts val="2000"/>
              </a:spcBef>
              <a:buClr>
                <a:schemeClr val="lt1"/>
              </a:buClr>
              <a:buSzPct val="25000"/>
              <a:buFont typeface="Galdeano"/>
              <a:buNone/>
            </a:pPr>
            <a:br>
              <a:rPr b="1" lang="en-US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b="1" lang="en-US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Head of Developer Relations</a:t>
            </a:r>
            <a:br>
              <a:rPr b="1" lang="en-US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b="1" baseline="0" i="0" lang="en-US" sz="3600" u="none" cap="none" strike="noStrik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Developer Evangelist</a:t>
            </a:r>
            <a:br>
              <a:rPr b="1" lang="en-US" sz="36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br>
              <a:rPr b="1" baseline="0" i="0" lang="en-US" sz="3600" u="none" cap="none" strike="noStrik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b="1" baseline="0" i="0" lang="en-US" sz="2400" u="none" cap="none" strike="noStrik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Huawei, Honda, PayPal, </a:t>
            </a:r>
            <a:br>
              <a:rPr b="1" baseline="0" i="0" lang="en-US" sz="2400" u="none" cap="none" strike="noStrik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b="1" baseline="0" i="0" lang="en-US" sz="2400" u="none" cap="none" strike="noStrik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Verifone, </a:t>
            </a:r>
            <a:r>
              <a:rPr b="1" lang="en-US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HTC, GetJar, </a:t>
            </a:r>
            <a:br>
              <a:rPr b="1" lang="en-US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b="1" baseline="0" i="0" lang="en-US" sz="2400" u="none" cap="none" strike="noStrik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EventRadar, </a:t>
            </a:r>
            <a:r>
              <a:rPr b="1" lang="en-US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Ford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779462" y="0"/>
            <a:ext cx="7581899" cy="186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779462" y="1882586"/>
            <a:ext cx="7581899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50" y="161850"/>
            <a:ext cx="8846451" cy="59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576687" y="0"/>
            <a:ext cx="7581899" cy="186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50825" marL="40322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What we do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18937" y="1725861"/>
            <a:ext cx="7581899" cy="497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50" y="2011815"/>
            <a:ext cx="7408376" cy="311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